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46"/>
  </p:notesMasterIdLst>
  <p:sldIdLst>
    <p:sldId id="257" r:id="rId2"/>
    <p:sldId id="260" r:id="rId3"/>
    <p:sldId id="262" r:id="rId4"/>
    <p:sldId id="265" r:id="rId5"/>
    <p:sldId id="266" r:id="rId6"/>
    <p:sldId id="306" r:id="rId7"/>
    <p:sldId id="263" r:id="rId8"/>
    <p:sldId id="264" r:id="rId9"/>
    <p:sldId id="273" r:id="rId10"/>
    <p:sldId id="272" r:id="rId11"/>
    <p:sldId id="311" r:id="rId12"/>
    <p:sldId id="274" r:id="rId13"/>
    <p:sldId id="275" r:id="rId14"/>
    <p:sldId id="307" r:id="rId15"/>
    <p:sldId id="278" r:id="rId16"/>
    <p:sldId id="279" r:id="rId17"/>
    <p:sldId id="280" r:id="rId18"/>
    <p:sldId id="281" r:id="rId19"/>
    <p:sldId id="282" r:id="rId20"/>
    <p:sldId id="283" r:id="rId21"/>
    <p:sldId id="284" r:id="rId22"/>
    <p:sldId id="285" r:id="rId23"/>
    <p:sldId id="286" r:id="rId24"/>
    <p:sldId id="287" r:id="rId25"/>
    <p:sldId id="288" r:id="rId26"/>
    <p:sldId id="312" r:id="rId27"/>
    <p:sldId id="313" r:id="rId28"/>
    <p:sldId id="314" r:id="rId29"/>
    <p:sldId id="315" r:id="rId30"/>
    <p:sldId id="289" r:id="rId31"/>
    <p:sldId id="290" r:id="rId32"/>
    <p:sldId id="291" r:id="rId33"/>
    <p:sldId id="293" r:id="rId34"/>
    <p:sldId id="295" r:id="rId35"/>
    <p:sldId id="302" r:id="rId36"/>
    <p:sldId id="297" r:id="rId37"/>
    <p:sldId id="324" r:id="rId38"/>
    <p:sldId id="330" r:id="rId39"/>
    <p:sldId id="325" r:id="rId40"/>
    <p:sldId id="326" r:id="rId41"/>
    <p:sldId id="327" r:id="rId42"/>
    <p:sldId id="329" r:id="rId43"/>
    <p:sldId id="331" r:id="rId44"/>
    <p:sldId id="298"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8F419D-437B-434A-ABF0-E6B137C6E902}" v="22" dt="2024-10-01T04:58:40.181"/>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B0A92-9AD1-4A2B-8236-A9E5801B80AB}" type="datetimeFigureOut">
              <a:rPr lang="tr-TR" smtClean="0"/>
              <a:t>6.11.2024</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79EE2-1611-41F8-8BB4-E913E09F6296}" type="slidenum">
              <a:rPr lang="tr-TR" smtClean="0"/>
              <a:t>‹#›</a:t>
            </a:fld>
            <a:endParaRPr lang="tr-TR"/>
          </a:p>
        </p:txBody>
      </p:sp>
    </p:spTree>
    <p:extLst>
      <p:ext uri="{BB962C8B-B14F-4D97-AF65-F5344CB8AC3E}">
        <p14:creationId xmlns:p14="http://schemas.microsoft.com/office/powerpoint/2010/main" val="5419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80AB8EE-8728-4D99-8C93-2284312913FF}" type="slidenum">
              <a:rPr lang="tr-TR" smtClean="0"/>
              <a:t>38</a:t>
            </a:fld>
            <a:endParaRPr lang="tr-TR"/>
          </a:p>
        </p:txBody>
      </p:sp>
    </p:spTree>
    <p:extLst>
      <p:ext uri="{BB962C8B-B14F-4D97-AF65-F5344CB8AC3E}">
        <p14:creationId xmlns:p14="http://schemas.microsoft.com/office/powerpoint/2010/main" val="1285829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hasCustomPrompt="1"/>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6.11.2024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2 Dikey Metin Yer Tutucusu"/>
          <p:cNvSpPr>
            <a:spLocks noGrp="1"/>
          </p:cNvSpPr>
          <p:nvPr>
            <p:ph type="body" orient="vert" idx="1" hasCustomPrompt="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pPr/>
              <a:t>6.11.2024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hasCustomPrompt="1"/>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hasCustomPrompt="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pPr/>
              <a:t>6.11.2024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2 İçerik Yer Tutucusu"/>
          <p:cNvSpPr>
            <a:spLocks noGrp="1"/>
          </p:cNvSpPr>
          <p:nvPr>
            <p:ph idx="1" hasCustomPrompt="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pPr/>
              <a:t>6.11.2024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6.11.2024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2 İçerik Yer Tutucusu"/>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pPr/>
              <a:t>6.11.2024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lvl1pPr>
              <a:defRPr/>
            </a:lvl1pPr>
          </a:lstStyle>
          <a:p>
            <a:r>
              <a:rPr lang="tr-TR"/>
              <a:t>Asıl başlık stili için tıklatın</a:t>
            </a:r>
          </a:p>
        </p:txBody>
      </p:sp>
      <p:sp>
        <p:nvSpPr>
          <p:cNvPr id="3" name="2 Metin Yer Tutucusu"/>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pPr/>
              <a:t>6.11.2024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pPr/>
              <a:t>6.11.2024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6.11.2024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6.11.2024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6.11.2024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6.11.2024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548681"/>
            <a:ext cx="7772400" cy="1368152"/>
          </a:xfrm>
        </p:spPr>
        <p:txBody>
          <a:bodyPr>
            <a:normAutofit fontScale="90000"/>
          </a:bodyPr>
          <a:lstStyle/>
          <a:p>
            <a:br>
              <a:rPr lang="tr-TR" b="1" dirty="0">
                <a:solidFill>
                  <a:schemeClr val="accent2">
                    <a:lumMod val="50000"/>
                  </a:schemeClr>
                </a:solidFill>
              </a:rPr>
            </a:br>
            <a:endParaRPr lang="tr-TR" b="1" dirty="0">
              <a:solidFill>
                <a:schemeClr val="accent2">
                  <a:lumMod val="50000"/>
                </a:schemeClr>
              </a:solidFill>
            </a:endParaRPr>
          </a:p>
        </p:txBody>
      </p:sp>
      <p:sp>
        <p:nvSpPr>
          <p:cNvPr id="3" name="Alt Başlık 2"/>
          <p:cNvSpPr>
            <a:spLocks noGrp="1"/>
          </p:cNvSpPr>
          <p:nvPr>
            <p:ph type="subTitle" idx="1"/>
          </p:nvPr>
        </p:nvSpPr>
        <p:spPr>
          <a:xfrm>
            <a:off x="539750" y="1631315"/>
            <a:ext cx="8065135" cy="4678045"/>
          </a:xfrm>
        </p:spPr>
        <p:txBody>
          <a:bodyPr>
            <a:normAutofit/>
          </a:bodyPr>
          <a:lstStyle/>
          <a:p>
            <a:r>
              <a:rPr lang="tr-TR" sz="4000" b="1" dirty="0">
                <a:gradFill>
                  <a:gsLst>
                    <a:gs pos="0">
                      <a:srgbClr val="012D86"/>
                    </a:gs>
                    <a:gs pos="100000">
                      <a:srgbClr val="0E2557"/>
                    </a:gs>
                  </a:gsLst>
                  <a:lin scaled="0"/>
                </a:gradFill>
              </a:rPr>
              <a:t>YÜKSEKÖĞRETİM KURUMLARI SINAVI </a:t>
            </a:r>
          </a:p>
          <a:p>
            <a:r>
              <a:rPr lang="tr-TR" sz="4000" b="1" dirty="0">
                <a:gradFill>
                  <a:gsLst>
                    <a:gs pos="0">
                      <a:srgbClr val="012D86"/>
                    </a:gs>
                    <a:gs pos="100000">
                      <a:srgbClr val="0E2557"/>
                    </a:gs>
                  </a:gsLst>
                  <a:lin scaled="0"/>
                </a:gradFill>
              </a:rPr>
              <a:t>(TYT – AYT - YDT)</a:t>
            </a:r>
          </a:p>
          <a:p>
            <a:r>
              <a:rPr lang="tr-TR" sz="4000" b="1" dirty="0">
                <a:gradFill>
                  <a:gsLst>
                    <a:gs pos="0">
                      <a:srgbClr val="012D86"/>
                    </a:gs>
                    <a:gs pos="100000">
                      <a:srgbClr val="0E2557"/>
                    </a:gs>
                  </a:gsLst>
                  <a:lin scaled="0"/>
                </a:gradFill>
              </a:rPr>
              <a:t>2025 YKS BİLGİLENDİRME SUNUMU</a:t>
            </a:r>
            <a:endParaRPr lang="tr-TR" b="1" dirty="0">
              <a:solidFill>
                <a:srgbClr val="C00000"/>
              </a:solidFill>
            </a:endParaRPr>
          </a:p>
          <a:p>
            <a:endParaRPr lang="tr-TR" sz="240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1052736"/>
            <a:ext cx="6264696" cy="364902"/>
          </a:xfrm>
        </p:spPr>
        <p:txBody>
          <a:bodyPr>
            <a:normAutofit fontScale="90000"/>
          </a:bodyPr>
          <a:lstStyle/>
          <a:p>
            <a:endParaRPr lang="tr-TR" dirty="0"/>
          </a:p>
        </p:txBody>
      </p:sp>
      <p:sp>
        <p:nvSpPr>
          <p:cNvPr id="3" name="İçerik Yer Tutucusu 2"/>
          <p:cNvSpPr>
            <a:spLocks noGrp="1"/>
          </p:cNvSpPr>
          <p:nvPr>
            <p:ph idx="1"/>
          </p:nvPr>
        </p:nvSpPr>
        <p:spPr/>
        <p:txBody>
          <a:bodyPr/>
          <a:lstStyle/>
          <a:p>
            <a:endParaRPr lang="tr-TR"/>
          </a:p>
        </p:txBody>
      </p:sp>
      <p:pic>
        <p:nvPicPr>
          <p:cNvPr id="1026" name="Picture 2" descr="C:\Users\Senem\Desktop\2022 YKS SÜRECİ\tyt puan hesapalm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64" y="836712"/>
            <a:ext cx="8905196" cy="5616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640960" cy="1143000"/>
          </a:xfrm>
        </p:spPr>
        <p:txBody>
          <a:bodyPr>
            <a:noAutofit/>
          </a:bodyPr>
          <a:lstStyle/>
          <a:p>
            <a:r>
              <a:rPr lang="tr-TR" sz="3400" b="1" dirty="0">
                <a:solidFill>
                  <a:srgbClr val="0070C0"/>
                </a:solidFill>
              </a:rPr>
              <a:t>TYT’de ders başına her bir netin yaklaşık değeri</a:t>
            </a:r>
          </a:p>
        </p:txBody>
      </p:sp>
      <p:graphicFrame>
        <p:nvGraphicFramePr>
          <p:cNvPr id="5" name="İçerik Yer Tutucusu 4"/>
          <p:cNvGraphicFramePr>
            <a:graphicFrameLocks noGrp="1"/>
          </p:cNvGraphicFramePr>
          <p:nvPr>
            <p:ph idx="1"/>
          </p:nvPr>
        </p:nvGraphicFramePr>
        <p:xfrm>
          <a:off x="539552" y="1556794"/>
          <a:ext cx="7992888" cy="4824536"/>
        </p:xfrm>
        <a:graphic>
          <a:graphicData uri="http://schemas.openxmlformats.org/drawingml/2006/table">
            <a:tbl>
              <a:tblPr>
                <a:tableStyleId>{5C22544A-7EE6-4342-B048-85BDC9FD1C3A}</a:tableStyleId>
              </a:tblPr>
              <a:tblGrid>
                <a:gridCol w="1512168">
                  <a:extLst>
                    <a:ext uri="{9D8B030D-6E8A-4147-A177-3AD203B41FA5}">
                      <a16:colId xmlns:a16="http://schemas.microsoft.com/office/drawing/2014/main" val="20000"/>
                    </a:ext>
                  </a:extLst>
                </a:gridCol>
                <a:gridCol w="1378877">
                  <a:extLst>
                    <a:ext uri="{9D8B030D-6E8A-4147-A177-3AD203B41FA5}">
                      <a16:colId xmlns:a16="http://schemas.microsoft.com/office/drawing/2014/main" val="20001"/>
                    </a:ext>
                  </a:extLst>
                </a:gridCol>
                <a:gridCol w="1445523">
                  <a:extLst>
                    <a:ext uri="{9D8B030D-6E8A-4147-A177-3AD203B41FA5}">
                      <a16:colId xmlns:a16="http://schemas.microsoft.com/office/drawing/2014/main" val="20002"/>
                    </a:ext>
                  </a:extLst>
                </a:gridCol>
                <a:gridCol w="1870675">
                  <a:extLst>
                    <a:ext uri="{9D8B030D-6E8A-4147-A177-3AD203B41FA5}">
                      <a16:colId xmlns:a16="http://schemas.microsoft.com/office/drawing/2014/main" val="20003"/>
                    </a:ext>
                  </a:extLst>
                </a:gridCol>
                <a:gridCol w="1785645">
                  <a:extLst>
                    <a:ext uri="{9D8B030D-6E8A-4147-A177-3AD203B41FA5}">
                      <a16:colId xmlns:a16="http://schemas.microsoft.com/office/drawing/2014/main" val="20004"/>
                    </a:ext>
                  </a:extLst>
                </a:gridCol>
              </a:tblGrid>
              <a:tr h="1315784">
                <a:tc>
                  <a:txBody>
                    <a:bodyPr/>
                    <a:lstStyle/>
                    <a:p>
                      <a:pPr algn="l" fontAlgn="ctr"/>
                      <a:r>
                        <a:rPr lang="tr-TR" sz="2600" u="none" strike="noStrike" dirty="0">
                          <a:effectLst/>
                        </a:rPr>
                        <a:t>Der Adı </a:t>
                      </a:r>
                      <a:endParaRPr lang="tr-TR" sz="2600" b="1" i="0" u="none" strike="noStrike" dirty="0">
                        <a:solidFill>
                          <a:srgbClr val="000000"/>
                        </a:solidFill>
                        <a:effectLst/>
                        <a:latin typeface="Calibri" panose="020F0502020204030204"/>
                      </a:endParaRPr>
                    </a:p>
                  </a:txBody>
                  <a:tcPr marL="9525" marR="9525" marT="9525" marB="0" anchor="ctr"/>
                </a:tc>
                <a:tc>
                  <a:txBody>
                    <a:bodyPr/>
                    <a:lstStyle/>
                    <a:p>
                      <a:pPr algn="ctr" fontAlgn="ctr"/>
                      <a:r>
                        <a:rPr lang="tr-TR" sz="2600" u="none" strike="noStrike" dirty="0">
                          <a:effectLst/>
                        </a:rPr>
                        <a:t>TYT Soru Sayısı</a:t>
                      </a:r>
                      <a:endParaRPr lang="tr-TR" sz="2600" b="1" i="0" u="none" strike="noStrike" dirty="0">
                        <a:solidFill>
                          <a:srgbClr val="000000"/>
                        </a:solidFill>
                        <a:effectLst/>
                        <a:latin typeface="Calibri" panose="020F0502020204030204"/>
                      </a:endParaRPr>
                    </a:p>
                  </a:txBody>
                  <a:tcPr marL="9525" marR="9525" marT="9525" marB="0" anchor="ctr"/>
                </a:tc>
                <a:tc>
                  <a:txBody>
                    <a:bodyPr/>
                    <a:lstStyle/>
                    <a:p>
                      <a:pPr algn="ctr" fontAlgn="ctr"/>
                      <a:r>
                        <a:rPr lang="tr-TR" sz="2600" u="none" strike="noStrike">
                          <a:effectLst/>
                        </a:rPr>
                        <a:t>1 Net Değeri</a:t>
                      </a:r>
                      <a:endParaRPr lang="tr-TR" sz="2600" b="1" i="0" u="none" strike="noStrike">
                        <a:solidFill>
                          <a:srgbClr val="000000"/>
                        </a:solidFill>
                        <a:effectLst/>
                        <a:latin typeface="Calibri" panose="020F0502020204030204"/>
                      </a:endParaRPr>
                    </a:p>
                  </a:txBody>
                  <a:tcPr marL="9525" marR="9525" marT="9525" marB="0" anchor="ctr"/>
                </a:tc>
                <a:tc>
                  <a:txBody>
                    <a:bodyPr/>
                    <a:lstStyle/>
                    <a:p>
                      <a:pPr algn="ctr" fontAlgn="ctr"/>
                      <a:r>
                        <a:rPr lang="tr-TR" sz="2600" u="none" strike="noStrike">
                          <a:effectLst/>
                        </a:rPr>
                        <a:t>Toplam Puan Katkısı</a:t>
                      </a:r>
                      <a:endParaRPr lang="tr-TR" sz="2600" b="1" i="0" u="none" strike="noStrike">
                        <a:solidFill>
                          <a:srgbClr val="000000"/>
                        </a:solidFill>
                        <a:effectLst/>
                        <a:latin typeface="Calibri" panose="020F0502020204030204"/>
                      </a:endParaRPr>
                    </a:p>
                  </a:txBody>
                  <a:tcPr marL="9525" marR="9525" marT="9525" marB="0" anchor="ctr"/>
                </a:tc>
                <a:tc>
                  <a:txBody>
                    <a:bodyPr/>
                    <a:lstStyle/>
                    <a:p>
                      <a:pPr algn="ctr" fontAlgn="ctr"/>
                      <a:r>
                        <a:rPr lang="tr-TR" sz="2600" u="none" strike="noStrike">
                          <a:effectLst/>
                        </a:rPr>
                        <a:t>TYT Test Ağırlıkları</a:t>
                      </a:r>
                      <a:endParaRPr lang="tr-TR" sz="2600" b="1" i="0" u="none" strike="noStrike">
                        <a:solidFill>
                          <a:srgbClr val="000000"/>
                        </a:solidFill>
                        <a:effectLst/>
                        <a:latin typeface="Calibri" panose="020F0502020204030204"/>
                      </a:endParaRPr>
                    </a:p>
                  </a:txBody>
                  <a:tcPr marL="9525" marR="9525" marT="9525" marB="0" anchor="ctr"/>
                </a:tc>
                <a:extLst>
                  <a:ext uri="{0D108BD9-81ED-4DB2-BD59-A6C34878D82A}">
                    <a16:rowId xmlns:a16="http://schemas.microsoft.com/office/drawing/2014/main" val="10000"/>
                  </a:ext>
                </a:extLst>
              </a:tr>
              <a:tr h="877188">
                <a:tc>
                  <a:txBody>
                    <a:bodyPr/>
                    <a:lstStyle/>
                    <a:p>
                      <a:pPr algn="l" fontAlgn="ctr"/>
                      <a:r>
                        <a:rPr lang="tr-TR" sz="2600" u="none" strike="noStrike">
                          <a:solidFill>
                            <a:srgbClr val="C00000"/>
                          </a:solidFill>
                          <a:effectLst/>
                        </a:rPr>
                        <a:t>Türkçe Testi </a:t>
                      </a:r>
                      <a:endParaRPr lang="tr-TR" sz="2600" b="1" i="0" u="none" strike="noStrike">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dirty="0">
                          <a:solidFill>
                            <a:srgbClr val="C00000"/>
                          </a:solidFill>
                          <a:effectLst/>
                        </a:rPr>
                        <a:t>40</a:t>
                      </a:r>
                      <a:endParaRPr lang="tr-TR" sz="2600" b="1" i="0" u="none" strike="noStrike" dirty="0">
                        <a:solidFill>
                          <a:srgbClr val="C00000"/>
                        </a:solidFill>
                        <a:effectLst/>
                        <a:latin typeface="Calibri" panose="020F0502020204030204"/>
                      </a:endParaRPr>
                    </a:p>
                  </a:txBody>
                  <a:tcPr marL="9525" marR="9525" marT="9525" marB="0" anchor="ctr"/>
                </a:tc>
                <a:tc>
                  <a:txBody>
                    <a:bodyPr/>
                    <a:lstStyle/>
                    <a:p>
                      <a:pPr algn="ctr" fontAlgn="ctr"/>
                      <a:r>
                        <a:rPr lang="tr-TR" sz="2600" b="1" u="none" strike="noStrike" dirty="0">
                          <a:solidFill>
                            <a:srgbClr val="C00000"/>
                          </a:solidFill>
                          <a:effectLst/>
                        </a:rPr>
                        <a:t>3,3</a:t>
                      </a:r>
                      <a:endParaRPr lang="tr-TR" sz="2600" b="1" i="0" u="none" strike="noStrike" dirty="0">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a:solidFill>
                            <a:srgbClr val="C00000"/>
                          </a:solidFill>
                          <a:effectLst/>
                        </a:rPr>
                        <a:t>132</a:t>
                      </a:r>
                      <a:endParaRPr lang="tr-TR" sz="2600" b="1" i="0" u="none" strike="noStrike">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dirty="0">
                          <a:solidFill>
                            <a:srgbClr val="C00000"/>
                          </a:solidFill>
                          <a:effectLst/>
                        </a:rPr>
                        <a:t>% 33</a:t>
                      </a:r>
                      <a:endParaRPr lang="tr-TR" sz="2600" b="1" i="0" u="none" strike="noStrike" dirty="0">
                        <a:solidFill>
                          <a:srgbClr val="C00000"/>
                        </a:solidFill>
                        <a:effectLst/>
                        <a:latin typeface="Calibri" panose="020F0502020204030204"/>
                      </a:endParaRPr>
                    </a:p>
                  </a:txBody>
                  <a:tcPr marL="9525" marR="9525" marT="9525" marB="0" anchor="ctr"/>
                </a:tc>
                <a:extLst>
                  <a:ext uri="{0D108BD9-81ED-4DB2-BD59-A6C34878D82A}">
                    <a16:rowId xmlns:a16="http://schemas.microsoft.com/office/drawing/2014/main" val="10001"/>
                  </a:ext>
                </a:extLst>
              </a:tr>
              <a:tr h="877188">
                <a:tc>
                  <a:txBody>
                    <a:bodyPr/>
                    <a:lstStyle/>
                    <a:p>
                      <a:pPr algn="l" fontAlgn="ctr"/>
                      <a:r>
                        <a:rPr lang="tr-TR" sz="2600" u="none" strike="noStrike">
                          <a:solidFill>
                            <a:srgbClr val="C00000"/>
                          </a:solidFill>
                          <a:effectLst/>
                        </a:rPr>
                        <a:t>Matematik Testi </a:t>
                      </a:r>
                      <a:endParaRPr lang="tr-TR" sz="2600" b="1" i="0" u="none" strike="noStrike">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dirty="0">
                          <a:solidFill>
                            <a:srgbClr val="C00000"/>
                          </a:solidFill>
                          <a:effectLst/>
                        </a:rPr>
                        <a:t>40</a:t>
                      </a:r>
                      <a:endParaRPr lang="tr-TR" sz="2600" b="1" i="0" u="none" strike="noStrike" dirty="0">
                        <a:solidFill>
                          <a:srgbClr val="C00000"/>
                        </a:solidFill>
                        <a:effectLst/>
                        <a:latin typeface="Calibri" panose="020F0502020204030204"/>
                      </a:endParaRPr>
                    </a:p>
                  </a:txBody>
                  <a:tcPr marL="9525" marR="9525" marT="9525" marB="0" anchor="ctr"/>
                </a:tc>
                <a:tc>
                  <a:txBody>
                    <a:bodyPr/>
                    <a:lstStyle/>
                    <a:p>
                      <a:pPr algn="ctr" fontAlgn="ctr"/>
                      <a:r>
                        <a:rPr lang="tr-TR" sz="2600" b="1" u="none" strike="noStrike" dirty="0">
                          <a:solidFill>
                            <a:srgbClr val="C00000"/>
                          </a:solidFill>
                          <a:effectLst/>
                        </a:rPr>
                        <a:t>3,3</a:t>
                      </a:r>
                      <a:endParaRPr lang="tr-TR" sz="2600" b="1" i="0" u="none" strike="noStrike" dirty="0">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a:solidFill>
                            <a:srgbClr val="C00000"/>
                          </a:solidFill>
                          <a:effectLst/>
                        </a:rPr>
                        <a:t>132</a:t>
                      </a:r>
                      <a:endParaRPr lang="tr-TR" sz="2600" b="1" i="0" u="none" strike="noStrike">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dirty="0">
                          <a:solidFill>
                            <a:srgbClr val="C00000"/>
                          </a:solidFill>
                          <a:effectLst/>
                        </a:rPr>
                        <a:t>% 33</a:t>
                      </a:r>
                      <a:endParaRPr lang="tr-TR" sz="2600" b="1" i="0" u="none" strike="noStrike" dirty="0">
                        <a:solidFill>
                          <a:srgbClr val="C00000"/>
                        </a:solidFill>
                        <a:effectLst/>
                        <a:latin typeface="Calibri" panose="020F0502020204030204"/>
                      </a:endParaRPr>
                    </a:p>
                  </a:txBody>
                  <a:tcPr marL="9525" marR="9525" marT="9525" marB="0" anchor="ctr"/>
                </a:tc>
                <a:extLst>
                  <a:ext uri="{0D108BD9-81ED-4DB2-BD59-A6C34878D82A}">
                    <a16:rowId xmlns:a16="http://schemas.microsoft.com/office/drawing/2014/main" val="10002"/>
                  </a:ext>
                </a:extLst>
              </a:tr>
              <a:tr h="877188">
                <a:tc>
                  <a:txBody>
                    <a:bodyPr/>
                    <a:lstStyle/>
                    <a:p>
                      <a:pPr algn="l" fontAlgn="ctr"/>
                      <a:r>
                        <a:rPr lang="tr-TR" sz="2600" u="none" strike="noStrike">
                          <a:solidFill>
                            <a:srgbClr val="C00000"/>
                          </a:solidFill>
                          <a:effectLst/>
                        </a:rPr>
                        <a:t>Sosyal Bil. Testi </a:t>
                      </a:r>
                      <a:endParaRPr lang="tr-TR" sz="2600" b="1" i="0" u="none" strike="noStrike">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a:solidFill>
                            <a:srgbClr val="C00000"/>
                          </a:solidFill>
                          <a:effectLst/>
                        </a:rPr>
                        <a:t>20</a:t>
                      </a:r>
                      <a:endParaRPr lang="tr-TR" sz="2600" b="1" i="0" u="none" strike="noStrike">
                        <a:solidFill>
                          <a:srgbClr val="C00000"/>
                        </a:solidFill>
                        <a:effectLst/>
                        <a:latin typeface="Calibri" panose="020F0502020204030204"/>
                      </a:endParaRPr>
                    </a:p>
                  </a:txBody>
                  <a:tcPr marL="9525" marR="9525" marT="9525" marB="0" anchor="ctr"/>
                </a:tc>
                <a:tc>
                  <a:txBody>
                    <a:bodyPr/>
                    <a:lstStyle/>
                    <a:p>
                      <a:pPr algn="ctr" fontAlgn="ctr"/>
                      <a:r>
                        <a:rPr lang="tr-TR" sz="2600" b="1" u="none" strike="noStrike" dirty="0">
                          <a:solidFill>
                            <a:srgbClr val="C00000"/>
                          </a:solidFill>
                          <a:effectLst/>
                        </a:rPr>
                        <a:t>3,4</a:t>
                      </a:r>
                      <a:endParaRPr lang="tr-TR" sz="2600" b="1" i="0" u="none" strike="noStrike" dirty="0">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dirty="0">
                          <a:solidFill>
                            <a:srgbClr val="C00000"/>
                          </a:solidFill>
                          <a:effectLst/>
                        </a:rPr>
                        <a:t>68</a:t>
                      </a:r>
                      <a:endParaRPr lang="tr-TR" sz="2600" b="1" i="0" u="none" strike="noStrike" dirty="0">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dirty="0">
                          <a:solidFill>
                            <a:srgbClr val="C00000"/>
                          </a:solidFill>
                          <a:effectLst/>
                        </a:rPr>
                        <a:t>% 17</a:t>
                      </a:r>
                      <a:endParaRPr lang="tr-TR" sz="2600" b="1" i="0" u="none" strike="noStrike" dirty="0">
                        <a:solidFill>
                          <a:srgbClr val="C00000"/>
                        </a:solidFill>
                        <a:effectLst/>
                        <a:latin typeface="Calibri" panose="020F0502020204030204"/>
                      </a:endParaRPr>
                    </a:p>
                  </a:txBody>
                  <a:tcPr marL="9525" marR="9525" marT="9525" marB="0" anchor="ctr"/>
                </a:tc>
                <a:extLst>
                  <a:ext uri="{0D108BD9-81ED-4DB2-BD59-A6C34878D82A}">
                    <a16:rowId xmlns:a16="http://schemas.microsoft.com/office/drawing/2014/main" val="10003"/>
                  </a:ext>
                </a:extLst>
              </a:tr>
              <a:tr h="877188">
                <a:tc>
                  <a:txBody>
                    <a:bodyPr/>
                    <a:lstStyle/>
                    <a:p>
                      <a:pPr algn="l" fontAlgn="ctr"/>
                      <a:r>
                        <a:rPr lang="tr-TR" sz="2600" u="none" strike="noStrike">
                          <a:solidFill>
                            <a:srgbClr val="C00000"/>
                          </a:solidFill>
                          <a:effectLst/>
                        </a:rPr>
                        <a:t>Fen Bil. Testi</a:t>
                      </a:r>
                      <a:endParaRPr lang="tr-TR" sz="2600" b="1" i="0" u="none" strike="noStrike">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a:solidFill>
                            <a:srgbClr val="C00000"/>
                          </a:solidFill>
                          <a:effectLst/>
                        </a:rPr>
                        <a:t>20</a:t>
                      </a:r>
                      <a:endParaRPr lang="tr-TR" sz="2600" b="1" i="0" u="none" strike="noStrike">
                        <a:solidFill>
                          <a:srgbClr val="C00000"/>
                        </a:solidFill>
                        <a:effectLst/>
                        <a:latin typeface="Calibri" panose="020F0502020204030204"/>
                      </a:endParaRPr>
                    </a:p>
                  </a:txBody>
                  <a:tcPr marL="9525" marR="9525" marT="9525" marB="0" anchor="ctr"/>
                </a:tc>
                <a:tc>
                  <a:txBody>
                    <a:bodyPr/>
                    <a:lstStyle/>
                    <a:p>
                      <a:pPr algn="ctr" fontAlgn="ctr"/>
                      <a:r>
                        <a:rPr lang="tr-TR" sz="2600" b="1" u="none" strike="noStrike" dirty="0">
                          <a:solidFill>
                            <a:srgbClr val="C00000"/>
                          </a:solidFill>
                          <a:effectLst/>
                        </a:rPr>
                        <a:t>3,4</a:t>
                      </a:r>
                      <a:endParaRPr lang="tr-TR" sz="2600" b="1" i="0" u="none" strike="noStrike" dirty="0">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dirty="0">
                          <a:solidFill>
                            <a:srgbClr val="C00000"/>
                          </a:solidFill>
                          <a:effectLst/>
                        </a:rPr>
                        <a:t>68</a:t>
                      </a:r>
                      <a:endParaRPr lang="tr-TR" sz="2600" b="1" i="0" u="none" strike="noStrike" dirty="0">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dirty="0">
                          <a:solidFill>
                            <a:srgbClr val="C00000"/>
                          </a:solidFill>
                          <a:effectLst/>
                        </a:rPr>
                        <a:t>% 17</a:t>
                      </a:r>
                      <a:endParaRPr lang="tr-TR" sz="2600" b="1" i="0" u="none" strike="noStrike" dirty="0">
                        <a:solidFill>
                          <a:srgbClr val="C00000"/>
                        </a:solidFill>
                        <a:effectLst/>
                        <a:latin typeface="Calibri" panose="020F0502020204030204"/>
                      </a:endParaRPr>
                    </a:p>
                  </a:txBody>
                  <a:tcPr marL="9525" marR="9525" marT="9525" marB="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8892480" cy="1143000"/>
          </a:xfrm>
        </p:spPr>
        <p:txBody>
          <a:bodyPr>
            <a:normAutofit/>
          </a:bodyPr>
          <a:lstStyle/>
          <a:p>
            <a:r>
              <a:rPr lang="tr-TR" sz="3200" b="1" dirty="0">
                <a:solidFill>
                  <a:srgbClr val="C00000"/>
                </a:solidFill>
              </a:rPr>
              <a:t>TYT’DE PUANI HESAPLANANLAR</a:t>
            </a:r>
            <a:endParaRPr lang="tr-TR" sz="3200" dirty="0"/>
          </a:p>
        </p:txBody>
      </p:sp>
      <p:sp>
        <p:nvSpPr>
          <p:cNvPr id="3" name="İçerik Yer Tutucusu 2"/>
          <p:cNvSpPr>
            <a:spLocks noGrp="1"/>
          </p:cNvSpPr>
          <p:nvPr>
            <p:ph idx="1"/>
          </p:nvPr>
        </p:nvSpPr>
        <p:spPr>
          <a:xfrm>
            <a:off x="251520" y="1628800"/>
            <a:ext cx="8784976" cy="4968552"/>
          </a:xfrm>
        </p:spPr>
        <p:txBody>
          <a:bodyPr>
            <a:normAutofit lnSpcReduction="10000"/>
          </a:bodyPr>
          <a:lstStyle/>
          <a:p>
            <a:pPr marL="0" indent="0">
              <a:buNone/>
            </a:pPr>
            <a:r>
              <a:rPr lang="tr-TR" sz="2400" dirty="0"/>
              <a:t>TYT’DE PUANI HESAPLANAN ADAYLAR (TYT puanının hesaplanması için </a:t>
            </a:r>
            <a:r>
              <a:rPr lang="tr-TR" sz="2400" b="1" dirty="0">
                <a:solidFill>
                  <a:srgbClr val="FF0000"/>
                </a:solidFill>
              </a:rPr>
              <a:t>En az 0,5 Türkçe ya da matematik </a:t>
            </a:r>
            <a:r>
              <a:rPr lang="tr-TR" sz="2400" dirty="0"/>
              <a:t>neti yapmak gerekir. </a:t>
            </a:r>
          </a:p>
          <a:p>
            <a:pPr marL="0" indent="0">
              <a:buNone/>
            </a:pPr>
            <a:endParaRPr lang="tr-TR" sz="2400" b="1" dirty="0">
              <a:solidFill>
                <a:srgbClr val="C00000"/>
              </a:solidFill>
            </a:endParaRPr>
          </a:p>
          <a:p>
            <a:pPr marL="0" indent="0">
              <a:buNone/>
            </a:pPr>
            <a:r>
              <a:rPr lang="tr-TR" sz="2600" dirty="0"/>
              <a:t>    * Önlisans programların (Örgün ve Açıköğretim)  tercihinde,</a:t>
            </a:r>
          </a:p>
          <a:p>
            <a:pPr marL="0" indent="0">
              <a:buNone/>
            </a:pPr>
            <a:endParaRPr lang="tr-TR" sz="2600" dirty="0"/>
          </a:p>
          <a:p>
            <a:pPr marL="0" indent="0">
              <a:buNone/>
            </a:pPr>
            <a:r>
              <a:rPr lang="tr-TR" sz="2600" dirty="0"/>
              <a:t>   * Özel yetenek sınavlarına ön başvuruda (üniversitenin kendisi bu programlar için </a:t>
            </a:r>
            <a:r>
              <a:rPr lang="tr-TR" sz="2600" dirty="0" err="1"/>
              <a:t>TYT’de</a:t>
            </a:r>
            <a:r>
              <a:rPr lang="tr-TR" sz="2600" dirty="0"/>
              <a:t> baraj puan belirleyebilir.)</a:t>
            </a:r>
          </a:p>
          <a:p>
            <a:pPr marL="0" indent="0">
              <a:buNone/>
            </a:pPr>
            <a:endParaRPr lang="tr-TR" sz="2600" dirty="0"/>
          </a:p>
          <a:p>
            <a:pPr marL="0" indent="0">
              <a:buNone/>
            </a:pPr>
            <a:r>
              <a:rPr lang="tr-TR" sz="2600" dirty="0"/>
              <a:t>   * İkinci aşama Alan Yeterlilik Sınavında puan hesaplanma  hakkı verir. </a:t>
            </a:r>
          </a:p>
          <a:p>
            <a:pPr marL="0" indent="0">
              <a:buNone/>
            </a:pPr>
            <a:endParaRPr lang="tr-TR" sz="2400" dirty="0"/>
          </a:p>
          <a:p>
            <a:pPr marL="0" indent="0">
              <a:buNone/>
            </a:pPr>
            <a:r>
              <a:rPr lang="tr-TR" sz="24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solidFill>
                  <a:srgbClr val="C00000"/>
                </a:solidFill>
              </a:rPr>
              <a:t>TYT PUANI İLE ASKER ve POLİS MESLEK YÜKSEKOKULU ÖN BAŞVURULARI</a:t>
            </a:r>
          </a:p>
        </p:txBody>
      </p:sp>
      <p:sp>
        <p:nvSpPr>
          <p:cNvPr id="3" name="İçerik Yer Tutucusu 2"/>
          <p:cNvSpPr>
            <a:spLocks noGrp="1"/>
          </p:cNvSpPr>
          <p:nvPr>
            <p:ph idx="1"/>
          </p:nvPr>
        </p:nvSpPr>
        <p:spPr>
          <a:xfrm>
            <a:off x="395536" y="1772816"/>
            <a:ext cx="8229600" cy="4525963"/>
          </a:xfrm>
        </p:spPr>
        <p:txBody>
          <a:bodyPr>
            <a:normAutofit/>
          </a:bodyPr>
          <a:lstStyle/>
          <a:p>
            <a:pPr>
              <a:buFont typeface="Arial" panose="020B0604020202020204" pitchFamily="34" charset="0"/>
              <a:buChar char="•"/>
            </a:pPr>
            <a:r>
              <a:rPr lang="tr-TR" sz="2600" dirty="0"/>
              <a:t>Astsubay Meslek Yüksekokulu seçim aşamasında kullanılacaktır. </a:t>
            </a:r>
          </a:p>
          <a:p>
            <a:pPr>
              <a:buFont typeface="Arial" panose="020B0604020202020204" pitchFamily="34" charset="0"/>
              <a:buChar char="•"/>
            </a:pPr>
            <a:endParaRPr lang="tr-TR" sz="2600" dirty="0"/>
          </a:p>
          <a:p>
            <a:pPr>
              <a:buFont typeface="Arial" panose="020B0604020202020204" pitchFamily="34" charset="0"/>
              <a:buChar char="•"/>
            </a:pPr>
            <a:r>
              <a:rPr lang="tr-TR" sz="2600" b="1" dirty="0">
                <a:solidFill>
                  <a:srgbClr val="FF0000"/>
                </a:solidFill>
              </a:rPr>
              <a:t>***Subaylık ve Astsubaylık ön başvuruları için adayların  Milli Savunma üniversitesi Sınavını (MSÜ) takip etmeleri gerekmektedir. ***</a:t>
            </a:r>
          </a:p>
          <a:p>
            <a:pPr>
              <a:buFont typeface="Arial" panose="020B0604020202020204" pitchFamily="34" charset="0"/>
              <a:buChar char="•"/>
            </a:pPr>
            <a:endParaRPr lang="tr-TR" sz="2400" dirty="0"/>
          </a:p>
          <a:p>
            <a:r>
              <a:rPr lang="tr-TR" sz="2600" dirty="0"/>
              <a:t> Polis Meslek Yüksekokulu ön başvurusunda 250-270 arası ham puan kullanılacaktır.  </a:t>
            </a:r>
            <a:endParaRPr lang="tr-T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980728"/>
            <a:ext cx="8229600" cy="1512168"/>
          </a:xfrm>
        </p:spPr>
        <p:txBody>
          <a:bodyPr>
            <a:normAutofit/>
          </a:bodyPr>
          <a:lstStyle/>
          <a:p>
            <a:r>
              <a:rPr lang="tr-TR" b="1" dirty="0">
                <a:solidFill>
                  <a:srgbClr val="C00000"/>
                </a:solidFill>
              </a:rPr>
              <a:t>YKS’DE İKİNCİ AŞAMA SINAVLARI:</a:t>
            </a:r>
          </a:p>
        </p:txBody>
      </p:sp>
      <p:sp>
        <p:nvSpPr>
          <p:cNvPr id="3" name="İçerik Yer Tutucusu 2"/>
          <p:cNvSpPr>
            <a:spLocks noGrp="1"/>
          </p:cNvSpPr>
          <p:nvPr>
            <p:ph idx="1"/>
          </p:nvPr>
        </p:nvSpPr>
        <p:spPr>
          <a:xfrm>
            <a:off x="457200" y="2204864"/>
            <a:ext cx="8229600" cy="3921299"/>
          </a:xfrm>
        </p:spPr>
        <p:txBody>
          <a:bodyPr>
            <a:normAutofit/>
          </a:bodyPr>
          <a:lstStyle/>
          <a:p>
            <a:pPr marL="0" indent="0" algn="ctr">
              <a:buNone/>
            </a:pPr>
            <a:endParaRPr lang="tr-TR" sz="4000" b="1" dirty="0">
              <a:solidFill>
                <a:srgbClr val="C00000"/>
              </a:solidFill>
            </a:endParaRPr>
          </a:p>
          <a:p>
            <a:pPr marL="0" indent="0" algn="ctr">
              <a:buNone/>
            </a:pPr>
            <a:r>
              <a:rPr lang="tr-TR" sz="4000" b="1" dirty="0">
                <a:solidFill>
                  <a:srgbClr val="002060"/>
                </a:solidFill>
              </a:rPr>
              <a:t>ALAN YETERLİLİK TESTİ (AYT) </a:t>
            </a:r>
          </a:p>
          <a:p>
            <a:pPr marL="0" indent="0" algn="ctr">
              <a:buNone/>
            </a:pPr>
            <a:r>
              <a:rPr lang="tr-TR" sz="4000" b="1" dirty="0">
                <a:solidFill>
                  <a:srgbClr val="002060"/>
                </a:solidFill>
              </a:rPr>
              <a:t>ve YABANCI DİL TESTİ (YDT)</a:t>
            </a:r>
          </a:p>
          <a:p>
            <a:pPr marL="0" indent="0" algn="ctr">
              <a:buNone/>
            </a:pPr>
            <a:r>
              <a:rPr lang="tr-TR" sz="2800" b="1" dirty="0">
                <a:solidFill>
                  <a:srgbClr val="C00000"/>
                </a:solidFill>
              </a:rPr>
              <a:t> </a:t>
            </a:r>
          </a:p>
          <a:p>
            <a:pPr marL="0" indent="0" algn="ctr">
              <a:buNone/>
            </a:pPr>
            <a:endParaRPr lang="tr-TR" sz="4000" b="1" dirty="0">
              <a:solidFill>
                <a:schemeClr val="accent2">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400" b="1" dirty="0">
                <a:solidFill>
                  <a:srgbClr val="002060"/>
                </a:solidFill>
              </a:rPr>
              <a:t>AYT ve YDT UYGULANIŞI  </a:t>
            </a:r>
          </a:p>
        </p:txBody>
      </p:sp>
      <p:sp>
        <p:nvSpPr>
          <p:cNvPr id="3" name="İçerik Yer Tutucusu 2"/>
          <p:cNvSpPr>
            <a:spLocks noGrp="1"/>
          </p:cNvSpPr>
          <p:nvPr>
            <p:ph idx="1"/>
          </p:nvPr>
        </p:nvSpPr>
        <p:spPr>
          <a:xfrm>
            <a:off x="179512" y="1412776"/>
            <a:ext cx="8712968" cy="5112568"/>
          </a:xfrm>
        </p:spPr>
        <p:txBody>
          <a:bodyPr>
            <a:normAutofit/>
          </a:bodyPr>
          <a:lstStyle/>
          <a:p>
            <a:pPr marL="0" indent="0">
              <a:buNone/>
            </a:pPr>
            <a:endParaRPr lang="tr-TR" sz="2800" b="1" dirty="0">
              <a:solidFill>
                <a:srgbClr val="FF0000"/>
              </a:solidFill>
            </a:endParaRPr>
          </a:p>
          <a:p>
            <a:r>
              <a:rPr lang="tr-TR" sz="3000" b="1" dirty="0">
                <a:solidFill>
                  <a:srgbClr val="FF0000"/>
                </a:solidFill>
              </a:rPr>
              <a:t> 09.06. 2024 tarihinde Pazar sabahı 10:15</a:t>
            </a:r>
          </a:p>
          <a:p>
            <a:pPr marL="0" indent="0">
              <a:buNone/>
            </a:pPr>
            <a:r>
              <a:rPr lang="tr-TR" sz="3000" b="1" dirty="0">
                <a:solidFill>
                  <a:srgbClr val="FF0000"/>
                </a:solidFill>
              </a:rPr>
              <a:t>   YDT aynı gün öğleden sonra 15:45</a:t>
            </a:r>
          </a:p>
          <a:p>
            <a:pPr marL="0" indent="0">
              <a:buNone/>
            </a:pPr>
            <a:endParaRPr lang="tr-TR" sz="3000" b="1" dirty="0">
              <a:solidFill>
                <a:srgbClr val="FF0000"/>
              </a:solidFill>
            </a:endParaRPr>
          </a:p>
          <a:p>
            <a:pPr marL="0" indent="0">
              <a:buNone/>
            </a:pPr>
            <a:r>
              <a:rPr lang="tr-TR" sz="3000" b="1" dirty="0">
                <a:solidFill>
                  <a:srgbClr val="FF0000"/>
                </a:solidFill>
              </a:rPr>
              <a:t>            </a:t>
            </a:r>
          </a:p>
          <a:p>
            <a:r>
              <a:rPr lang="tr-TR" sz="3000" dirty="0" err="1"/>
              <a:t>TYT’de</a:t>
            </a:r>
            <a:r>
              <a:rPr lang="tr-TR" sz="3000" dirty="0"/>
              <a:t> puanı hesaplanan adayların 2. aşama sınavında (AYT) puanları hesaplanacaktır.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60648"/>
            <a:ext cx="8712968" cy="1228998"/>
          </a:xfrm>
        </p:spPr>
        <p:txBody>
          <a:bodyPr>
            <a:normAutofit/>
          </a:bodyPr>
          <a:lstStyle/>
          <a:p>
            <a:r>
              <a:rPr lang="tr-TR" sz="2800" dirty="0"/>
              <a:t>AYT DERS KAPSAMLARI ve SORU SAYILARI </a:t>
            </a:r>
          </a:p>
        </p:txBody>
      </p:sp>
      <p:pic>
        <p:nvPicPr>
          <p:cNvPr id="2050" name="Picture 2" descr="C:\Users\Senay\Desktop\örnek çalışma\fotolar\EDEBİTAY SOSYAL 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389" y="1700808"/>
            <a:ext cx="9155738" cy="4320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1143000"/>
          </a:xfrm>
        </p:spPr>
        <p:txBody>
          <a:bodyPr>
            <a:normAutofit/>
          </a:bodyPr>
          <a:lstStyle/>
          <a:p>
            <a:r>
              <a:rPr lang="tr-TR" sz="3200" dirty="0"/>
              <a:t>Tarih-1 ve Coğrafya-1 Kapsamı</a:t>
            </a:r>
          </a:p>
        </p:txBody>
      </p:sp>
      <p:sp>
        <p:nvSpPr>
          <p:cNvPr id="3" name="İçerik Yer Tutucusu 2"/>
          <p:cNvSpPr>
            <a:spLocks noGrp="1"/>
          </p:cNvSpPr>
          <p:nvPr>
            <p:ph idx="1"/>
          </p:nvPr>
        </p:nvSpPr>
        <p:spPr>
          <a:xfrm>
            <a:off x="457200" y="2348880"/>
            <a:ext cx="8229600" cy="3777283"/>
          </a:xfrm>
        </p:spPr>
        <p:txBody>
          <a:bodyPr>
            <a:normAutofit/>
          </a:bodyPr>
          <a:lstStyle/>
          <a:p>
            <a:r>
              <a:rPr lang="tr-TR" sz="2800" b="1" dirty="0">
                <a:solidFill>
                  <a:srgbClr val="C00000"/>
                </a:solidFill>
              </a:rPr>
              <a:t>Coğrafya-1:  Adayların konu ayrımına gitmeden, coğrafya -1 / coğrafya-2 demeden tüm lise coğrafya müfredatına çalışması tavsiye olunur. </a:t>
            </a:r>
          </a:p>
          <a:p>
            <a:endParaRPr lang="tr-TR" sz="2800" b="1" dirty="0">
              <a:solidFill>
                <a:srgbClr val="C00000"/>
              </a:solidFill>
            </a:endParaRPr>
          </a:p>
          <a:p>
            <a:r>
              <a:rPr lang="tr-TR" sz="2800" b="1" dirty="0">
                <a:solidFill>
                  <a:srgbClr val="C00000"/>
                </a:solidFill>
              </a:rPr>
              <a:t>Tarih-1: Tarih dersinin 9 ve 10. sınıf tarih ve İnkılap Tarihi kazanımlarından oluşmaktadır. </a:t>
            </a:r>
          </a:p>
          <a:p>
            <a:endParaRPr lang="tr-TR" sz="2400" b="1"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17400" y="404664"/>
            <a:ext cx="8229600" cy="1143000"/>
          </a:xfrm>
        </p:spPr>
        <p:txBody>
          <a:bodyPr>
            <a:normAutofit/>
          </a:bodyPr>
          <a:lstStyle/>
          <a:p>
            <a:r>
              <a:rPr lang="tr-TR" sz="3200" b="1" dirty="0">
                <a:solidFill>
                  <a:schemeClr val="tx1">
                    <a:lumMod val="75000"/>
                    <a:lumOff val="25000"/>
                  </a:schemeClr>
                </a:solidFill>
              </a:rPr>
              <a:t>Sosyal Bilimler-2 Sınavı: </a:t>
            </a:r>
          </a:p>
        </p:txBody>
      </p:sp>
      <p:sp>
        <p:nvSpPr>
          <p:cNvPr id="3" name="İçerik Yer Tutucusu 2"/>
          <p:cNvSpPr>
            <a:spLocks noGrp="1"/>
          </p:cNvSpPr>
          <p:nvPr>
            <p:ph idx="1"/>
          </p:nvPr>
        </p:nvSpPr>
        <p:spPr>
          <a:xfrm>
            <a:off x="1403648" y="2996953"/>
            <a:ext cx="5976664" cy="1872208"/>
          </a:xfrm>
        </p:spPr>
        <p:txBody>
          <a:bodyPr/>
          <a:lstStyle/>
          <a:p>
            <a:endParaRPr lang="tr-TR" dirty="0"/>
          </a:p>
        </p:txBody>
      </p:sp>
      <p:pic>
        <p:nvPicPr>
          <p:cNvPr id="3074" name="Picture 2" descr="C:\Users\Senay\Desktop\örnek çalışma\fotolar\SOSY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929" y="1916832"/>
            <a:ext cx="8576543" cy="36411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Sosyal Bilimler-2 Ders Kapsamları</a:t>
            </a:r>
          </a:p>
        </p:txBody>
      </p:sp>
      <p:sp>
        <p:nvSpPr>
          <p:cNvPr id="3" name="İçerik Yer Tutucusu 2"/>
          <p:cNvSpPr>
            <a:spLocks noGrp="1"/>
          </p:cNvSpPr>
          <p:nvPr>
            <p:ph idx="1"/>
          </p:nvPr>
        </p:nvSpPr>
        <p:spPr>
          <a:xfrm>
            <a:off x="457200" y="1772816"/>
            <a:ext cx="8229600" cy="4353347"/>
          </a:xfrm>
        </p:spPr>
        <p:txBody>
          <a:bodyPr>
            <a:normAutofit/>
          </a:bodyPr>
          <a:lstStyle/>
          <a:p>
            <a:r>
              <a:rPr lang="tr-TR" sz="2400" dirty="0"/>
              <a:t>Felsefe Grubu: Felsefe, Sosyoloji, Psikoloji ve Mantık Derslerinin tüm lise müfredatını kapsamaktadır.</a:t>
            </a:r>
          </a:p>
          <a:p>
            <a:endParaRPr lang="tr-TR" sz="2400" dirty="0"/>
          </a:p>
          <a:p>
            <a:r>
              <a:rPr lang="tr-TR" sz="2400" dirty="0"/>
              <a:t>Tarihe ilave olarak Çağdaş Türk Dünya Tarihi eklenir.</a:t>
            </a:r>
          </a:p>
          <a:p>
            <a:endParaRPr lang="tr-TR" sz="2400" dirty="0"/>
          </a:p>
          <a:p>
            <a:r>
              <a:rPr lang="tr-TR" sz="2400" dirty="0"/>
              <a:t>Coğrafya için tüm lise müfredatına çalışması önerilir. </a:t>
            </a:r>
          </a:p>
          <a:p>
            <a:endParaRPr lang="tr-TR" sz="2400" dirty="0"/>
          </a:p>
          <a:p>
            <a:r>
              <a:rPr lang="tr-TR" sz="2400" b="1" dirty="0">
                <a:solidFill>
                  <a:srgbClr val="C00000"/>
                </a:solidFill>
              </a:rPr>
              <a:t>Din dersinden muaf olan adaylar, ilave felsefe grubu sorularını yanıtlayacaktır.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008112"/>
          </a:xfrm>
        </p:spPr>
        <p:txBody>
          <a:bodyPr>
            <a:normAutofit/>
          </a:bodyPr>
          <a:lstStyle/>
          <a:p>
            <a:r>
              <a:rPr lang="tr-TR" sz="3600" b="1" dirty="0">
                <a:solidFill>
                  <a:srgbClr val="C00000"/>
                </a:solidFill>
              </a:rPr>
              <a:t>YKS SINAVLARI:</a:t>
            </a:r>
          </a:p>
        </p:txBody>
      </p:sp>
      <p:sp>
        <p:nvSpPr>
          <p:cNvPr id="3" name="İçerik Yer Tutucusu 2"/>
          <p:cNvSpPr>
            <a:spLocks noGrp="1"/>
          </p:cNvSpPr>
          <p:nvPr>
            <p:ph idx="1"/>
          </p:nvPr>
        </p:nvSpPr>
        <p:spPr>
          <a:xfrm>
            <a:off x="179512" y="1268760"/>
            <a:ext cx="8784976" cy="4968552"/>
          </a:xfrm>
        </p:spPr>
        <p:txBody>
          <a:bodyPr>
            <a:normAutofit/>
          </a:bodyPr>
          <a:lstStyle/>
          <a:p>
            <a:pPr marL="0" indent="0">
              <a:buNone/>
            </a:pPr>
            <a:r>
              <a:rPr lang="tr-TR" sz="2800" dirty="0"/>
              <a:t>  </a:t>
            </a:r>
            <a:endParaRPr lang="tr-TR" sz="2400" dirty="0"/>
          </a:p>
          <a:p>
            <a:pPr algn="ctr"/>
            <a:r>
              <a:rPr lang="tr-TR" sz="3600" dirty="0"/>
              <a:t>BİRİNCİ AŞAMA: </a:t>
            </a:r>
            <a:r>
              <a:rPr lang="tr-TR" sz="3600" b="1" dirty="0">
                <a:solidFill>
                  <a:srgbClr val="C00000"/>
                </a:solidFill>
              </a:rPr>
              <a:t>TEMEL YETERLİLİK TESTİ </a:t>
            </a:r>
            <a:r>
              <a:rPr lang="tr-TR" sz="3600" b="1" dirty="0">
                <a:solidFill>
                  <a:srgbClr val="0070C0"/>
                </a:solidFill>
              </a:rPr>
              <a:t>(TYT)</a:t>
            </a:r>
          </a:p>
          <a:p>
            <a:endParaRPr lang="tr-TR" sz="3600" dirty="0"/>
          </a:p>
          <a:p>
            <a:pPr algn="ctr"/>
            <a:r>
              <a:rPr lang="tr-TR" sz="3600" dirty="0"/>
              <a:t>İKİNCİ AŞAMA: </a:t>
            </a:r>
            <a:r>
              <a:rPr lang="tr-TR" sz="3600" b="1" dirty="0">
                <a:solidFill>
                  <a:srgbClr val="C00000"/>
                </a:solidFill>
              </a:rPr>
              <a:t>ALAN YETERLİKİK TESTİ </a:t>
            </a:r>
            <a:r>
              <a:rPr lang="tr-TR" sz="3600" b="1" dirty="0">
                <a:solidFill>
                  <a:srgbClr val="002060"/>
                </a:solidFill>
              </a:rPr>
              <a:t>(AYT) ve YABANCI DİL TESTİ (YDT) </a:t>
            </a:r>
          </a:p>
          <a:p>
            <a:pPr marL="0" indent="0">
              <a:buNone/>
            </a:pPr>
            <a:endParaRPr lang="tr-TR" sz="2600" b="1" dirty="0">
              <a:solidFill>
                <a:schemeClr val="tx1">
                  <a:lumMod val="75000"/>
                  <a:lumOff val="25000"/>
                </a:schemeClr>
              </a:solidFill>
            </a:endParaRPr>
          </a:p>
          <a:p>
            <a:pPr marL="0" indent="0">
              <a:buNone/>
            </a:pPr>
            <a:endParaRPr lang="tr-TR" sz="2800" b="1" dirty="0">
              <a:solidFill>
                <a:schemeClr val="tx1">
                  <a:lumMod val="75000"/>
                  <a:lumOff val="2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8686800" cy="2074242"/>
          </a:xfrm>
        </p:spPr>
        <p:txBody>
          <a:bodyPr>
            <a:normAutofit/>
          </a:bodyPr>
          <a:lstStyle/>
          <a:p>
            <a:r>
              <a:rPr lang="tr-TR" sz="3200" b="1" dirty="0"/>
              <a:t>Fen Bilimleri Sınavı: </a:t>
            </a:r>
            <a:br>
              <a:rPr lang="tr-TR" sz="3200" dirty="0"/>
            </a:br>
            <a:r>
              <a:rPr lang="tr-TR" sz="3200" dirty="0"/>
              <a:t>Bu derslerin tüm lise müfredatını kapsar. </a:t>
            </a:r>
            <a:endParaRPr lang="tr-TR" sz="2000" b="1" dirty="0">
              <a:solidFill>
                <a:srgbClr val="C00000"/>
              </a:solidFill>
            </a:endParaRPr>
          </a:p>
        </p:txBody>
      </p:sp>
      <p:pic>
        <p:nvPicPr>
          <p:cNvPr id="4098" name="Picture 2" descr="C:\Users\Senay\Desktop\örnek çalışma\fotolar\fen bilimleri.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5933" y="2708920"/>
            <a:ext cx="8394214" cy="3024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712968" cy="3730426"/>
          </a:xfrm>
        </p:spPr>
        <p:txBody>
          <a:bodyPr>
            <a:normAutofit/>
          </a:bodyPr>
          <a:lstStyle/>
          <a:p>
            <a:r>
              <a:rPr lang="tr-TR" sz="3600" b="1" dirty="0"/>
              <a:t>Matematik Sınavı</a:t>
            </a:r>
            <a:r>
              <a:rPr lang="tr-TR" sz="3600" dirty="0"/>
              <a:t>:  </a:t>
            </a:r>
            <a:br>
              <a:rPr lang="tr-TR" sz="3600" dirty="0"/>
            </a:br>
            <a:r>
              <a:rPr lang="tr-TR" sz="3600" dirty="0"/>
              <a:t> Tüm Lise Matematik ve Geometri konularını kapsamaktadır. </a:t>
            </a:r>
            <a:br>
              <a:rPr lang="tr-TR" sz="3600" dirty="0"/>
            </a:br>
            <a:br>
              <a:rPr lang="tr-TR" sz="2400" b="1" dirty="0">
                <a:solidFill>
                  <a:srgbClr val="C00000"/>
                </a:solidFill>
              </a:rPr>
            </a:br>
            <a:r>
              <a:rPr lang="tr-TR" sz="2400" b="1" dirty="0">
                <a:solidFill>
                  <a:srgbClr val="C00000"/>
                </a:solidFill>
              </a:rPr>
              <a:t>Yaklaşık 30 mat 10 geometri sorusu sorulacaktır</a:t>
            </a:r>
          </a:p>
        </p:txBody>
      </p:sp>
      <p:sp>
        <p:nvSpPr>
          <p:cNvPr id="3" name="İçerik Yer Tutucusu 2"/>
          <p:cNvSpPr>
            <a:spLocks noGrp="1"/>
          </p:cNvSpPr>
          <p:nvPr>
            <p:ph idx="1"/>
          </p:nvPr>
        </p:nvSpPr>
        <p:spPr>
          <a:xfrm>
            <a:off x="467544" y="4005064"/>
            <a:ext cx="8496944" cy="2520280"/>
          </a:xfrm>
        </p:spPr>
        <p:txBody>
          <a:bodyPr>
            <a:normAutofit/>
          </a:bodyPr>
          <a:lstStyle/>
          <a:p>
            <a:r>
              <a:rPr lang="tr-TR" dirty="0"/>
              <a:t>Matematik Soru Sayısı Toplam 40 </a:t>
            </a:r>
          </a:p>
          <a:p>
            <a:pPr marL="0" indent="0">
              <a:buNone/>
            </a:pPr>
            <a:endParaRPr lang="tr-TR" dirty="0">
              <a:solidFill>
                <a:srgbClr val="FF0000"/>
              </a:solidFill>
            </a:endParaRPr>
          </a:p>
          <a:p>
            <a:pPr marL="0" indent="0">
              <a:buNone/>
            </a:pPr>
            <a:endParaRPr lang="tr-TR" sz="2400" b="1" dirty="0">
              <a:solidFill>
                <a:schemeClr val="accent6">
                  <a:lumMod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Dil Sınavı:</a:t>
            </a:r>
          </a:p>
        </p:txBody>
      </p:sp>
      <p:sp>
        <p:nvSpPr>
          <p:cNvPr id="3" name="İçerik Yer Tutucusu 2"/>
          <p:cNvSpPr>
            <a:spLocks noGrp="1"/>
          </p:cNvSpPr>
          <p:nvPr>
            <p:ph idx="1"/>
          </p:nvPr>
        </p:nvSpPr>
        <p:spPr/>
        <p:txBody>
          <a:bodyPr>
            <a:normAutofit/>
          </a:bodyPr>
          <a:lstStyle/>
          <a:p>
            <a:r>
              <a:rPr lang="tr-TR" sz="2800" dirty="0"/>
              <a:t>İng. Alm. Frnsz. Rusça ve Arapça Dillerinden yapılır.</a:t>
            </a:r>
          </a:p>
          <a:p>
            <a:r>
              <a:rPr lang="tr-TR" sz="2800" dirty="0"/>
              <a:t>Aday bu 5 dilden birini seçerek Dil sınavına girer. </a:t>
            </a:r>
          </a:p>
          <a:p>
            <a:r>
              <a:rPr lang="tr-TR" sz="2800" dirty="0"/>
              <a:t>80 soru sorulacaktır. </a:t>
            </a:r>
          </a:p>
          <a:p>
            <a:r>
              <a:rPr lang="tr-TR" sz="2800" dirty="0"/>
              <a:t>O dilin tüm lise müfredatını kapsamaktadır. </a:t>
            </a:r>
          </a:p>
          <a:p>
            <a:r>
              <a:rPr lang="tr-TR" sz="2800" dirty="0"/>
              <a:t>Beş farklı dilden yapılacak sınavda tek puanlama ve sıra olacaktır.</a:t>
            </a:r>
          </a:p>
          <a:p>
            <a:r>
              <a:rPr lang="tr-TR" sz="2800" dirty="0"/>
              <a:t>120 dakika sınav süresi olacaktır.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AYT UYGULANIŞI</a:t>
            </a:r>
          </a:p>
        </p:txBody>
      </p:sp>
      <p:sp>
        <p:nvSpPr>
          <p:cNvPr id="3" name="İçerik Yer Tutucusu 2"/>
          <p:cNvSpPr>
            <a:spLocks noGrp="1"/>
          </p:cNvSpPr>
          <p:nvPr>
            <p:ph idx="1"/>
          </p:nvPr>
        </p:nvSpPr>
        <p:spPr>
          <a:xfrm>
            <a:off x="395536" y="1556792"/>
            <a:ext cx="8291264" cy="4968552"/>
          </a:xfrm>
        </p:spPr>
        <p:txBody>
          <a:bodyPr>
            <a:normAutofit/>
          </a:bodyPr>
          <a:lstStyle/>
          <a:p>
            <a:r>
              <a:rPr lang="tr-TR" sz="2800" dirty="0"/>
              <a:t>AYT’de adaya tek kitapçık verilecektir. Aday kendi tercih önceliğine göre istediği testten başlayarak, istediği kadar test yanıtlayabilir.</a:t>
            </a:r>
          </a:p>
          <a:p>
            <a:r>
              <a:rPr lang="tr-TR" sz="2800" dirty="0"/>
              <a:t>Bu durumda adayın zamanı iyi kullanması açısından 2 veya 3 teste girmesi tavsiye olunur. </a:t>
            </a:r>
          </a:p>
          <a:p>
            <a:r>
              <a:rPr lang="tr-TR" sz="2800" dirty="0"/>
              <a:t>4 teste birden hazırlanmanın hiç gereği yoktur, lütfen kazanmak istediğiniz programı önceden seçiniz.</a:t>
            </a:r>
          </a:p>
          <a:p>
            <a:pPr marL="0" indent="0">
              <a:buNone/>
            </a:pPr>
            <a:endParaRPr lang="tr-TR" sz="2800" dirty="0"/>
          </a:p>
          <a:p>
            <a:pPr marL="0" indent="0">
              <a:buNone/>
            </a:pP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ALAN YETERLİKİK TESTİ SÜRELERİ </a:t>
            </a:r>
          </a:p>
        </p:txBody>
      </p:sp>
      <p:pic>
        <p:nvPicPr>
          <p:cNvPr id="5122" name="Picture 2" descr="C:\Users\Senay\Desktop\örnek çalışma\fotolar\SINAV SÜRESİ.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831" y="1333142"/>
            <a:ext cx="9009665" cy="41436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899592" y="1417638"/>
            <a:ext cx="7787208" cy="643210"/>
          </a:xfrm>
        </p:spPr>
        <p:txBody>
          <a:bodyPr>
            <a:normAutofit fontScale="90000"/>
          </a:bodyPr>
          <a:lstStyle/>
          <a:p>
            <a:endParaRPr lang="tr-TR" dirty="0"/>
          </a:p>
        </p:txBody>
      </p:sp>
      <p:sp>
        <p:nvSpPr>
          <p:cNvPr id="3" name="İçerik Yer Tutucusu 2"/>
          <p:cNvSpPr>
            <a:spLocks noGrp="1"/>
          </p:cNvSpPr>
          <p:nvPr>
            <p:ph idx="1"/>
          </p:nvPr>
        </p:nvSpPr>
        <p:spPr/>
        <p:txBody>
          <a:bodyPr/>
          <a:lstStyle/>
          <a:p>
            <a:endParaRPr lang="tr-TR"/>
          </a:p>
        </p:txBody>
      </p:sp>
      <p:pic>
        <p:nvPicPr>
          <p:cNvPr id="2050" name="Picture 2" descr="C:\Users\Senem\Desktop\2022 YKS SÜRECİ\ayt puan hesaplam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7" y="980728"/>
            <a:ext cx="9112993" cy="5040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683568" y="1412776"/>
            <a:ext cx="7571184" cy="499194"/>
          </a:xfrm>
        </p:spPr>
        <p:txBody>
          <a:bodyPr>
            <a:normAutofit fontScale="90000"/>
          </a:bodyPr>
          <a:lstStyle/>
          <a:p>
            <a:endParaRPr lang="tr-TR" dirty="0"/>
          </a:p>
        </p:txBody>
      </p:sp>
      <p:pic>
        <p:nvPicPr>
          <p:cNvPr id="4098" name="Picture 2" descr="C:\Users\Senay\Desktop\2019 YKS SÜRECİ\puan hesaplama\ayt say.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9064" y="404664"/>
            <a:ext cx="8958158" cy="58326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1417638"/>
            <a:ext cx="7211144" cy="931242"/>
          </a:xfrm>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3074" name="Picture 2" descr="C:\Users\Senay\Desktop\2019 YKS SÜRECİ\puan hesaplama\ayt-e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54" y="476672"/>
            <a:ext cx="8995505" cy="5904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1417638"/>
            <a:ext cx="7859216" cy="499194"/>
          </a:xfrm>
        </p:spPr>
        <p:txBody>
          <a:bodyPr>
            <a:normAutofit fontScale="90000"/>
          </a:bodyPr>
          <a:lstStyle/>
          <a:p>
            <a:endParaRPr lang="tr-TR" dirty="0"/>
          </a:p>
        </p:txBody>
      </p:sp>
      <p:pic>
        <p:nvPicPr>
          <p:cNvPr id="2050" name="Picture 2" descr="C:\Users\Senay\Desktop\2019 YKS SÜRECİ\puan hesaplama\ayt-söz.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3060" y="480092"/>
            <a:ext cx="8843436" cy="62574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1043608" y="1417638"/>
            <a:ext cx="7643192" cy="355178"/>
          </a:xfrm>
        </p:spPr>
        <p:txBody>
          <a:bodyPr>
            <a:normAutofit fontScale="90000"/>
          </a:bodyPr>
          <a:lstStyle/>
          <a:p>
            <a:endParaRPr lang="tr-TR" dirty="0"/>
          </a:p>
        </p:txBody>
      </p:sp>
      <p:pic>
        <p:nvPicPr>
          <p:cNvPr id="1026" name="Picture 2" descr="C:\Users\Senay\Desktop\2019 YKS SÜRECİ\puan hesaplama\ayd dil.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0524" y="680922"/>
            <a:ext cx="8833964" cy="5876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91264" cy="1656184"/>
          </a:xfrm>
        </p:spPr>
        <p:txBody>
          <a:bodyPr>
            <a:normAutofit/>
          </a:bodyPr>
          <a:lstStyle/>
          <a:p>
            <a:r>
              <a:rPr lang="tr-TR" sz="3600" b="1" dirty="0">
                <a:solidFill>
                  <a:srgbClr val="C00000"/>
                </a:solidFill>
              </a:rPr>
              <a:t>TYT NEDİR? (BİRİNCİ AŞAMA SINAVI)</a:t>
            </a:r>
            <a:br>
              <a:rPr lang="tr-TR" sz="3600" b="1" dirty="0">
                <a:solidFill>
                  <a:srgbClr val="C00000"/>
                </a:solidFill>
              </a:rPr>
            </a:br>
            <a:r>
              <a:rPr lang="tr-TR" sz="3600" b="1" dirty="0">
                <a:solidFill>
                  <a:srgbClr val="C00000"/>
                </a:solidFill>
              </a:rPr>
              <a:t>TEMEL YETENEK TESTİ</a:t>
            </a:r>
          </a:p>
        </p:txBody>
      </p:sp>
      <p:sp>
        <p:nvSpPr>
          <p:cNvPr id="3" name="İçerik Yer Tutucusu 2"/>
          <p:cNvSpPr>
            <a:spLocks noGrp="1"/>
          </p:cNvSpPr>
          <p:nvPr>
            <p:ph idx="1"/>
          </p:nvPr>
        </p:nvSpPr>
        <p:spPr>
          <a:xfrm>
            <a:off x="251520" y="1772816"/>
            <a:ext cx="8435280" cy="4353347"/>
          </a:xfrm>
        </p:spPr>
        <p:txBody>
          <a:bodyPr>
            <a:normAutofit/>
          </a:bodyPr>
          <a:lstStyle/>
          <a:p>
            <a:endParaRPr lang="tr-TR" dirty="0"/>
          </a:p>
          <a:p>
            <a:r>
              <a:rPr lang="tr-TR" dirty="0"/>
              <a:t>İlk aşama sınavı olup yükseköğretime geçiş yapmak isteyen tüm adayların girmesi gereken bir sınavdır. </a:t>
            </a:r>
          </a:p>
          <a:p>
            <a:r>
              <a:rPr lang="tr-TR" dirty="0"/>
              <a:t>Temel Yeterlilik, adayların sözel ve sayısal alanlarda sahip olmaları beklenen temel düzeyde bilgi, beceri, hazır bulunuşluk ve yetkinlikleri kapsar.</a:t>
            </a:r>
          </a:p>
          <a:p>
            <a:endParaRPr lang="tr-TR" dirty="0"/>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lstStyle/>
          <a:p>
            <a:r>
              <a:rPr lang="tr-TR" b="1" dirty="0">
                <a:solidFill>
                  <a:srgbClr val="C00000"/>
                </a:solidFill>
              </a:rPr>
              <a:t>HATIRLATMALAR</a:t>
            </a:r>
          </a:p>
        </p:txBody>
      </p:sp>
      <p:sp>
        <p:nvSpPr>
          <p:cNvPr id="3" name="İçerik Yer Tutucusu 2"/>
          <p:cNvSpPr>
            <a:spLocks noGrp="1"/>
          </p:cNvSpPr>
          <p:nvPr>
            <p:ph idx="1"/>
          </p:nvPr>
        </p:nvSpPr>
        <p:spPr>
          <a:xfrm>
            <a:off x="251520" y="1600200"/>
            <a:ext cx="8435280" cy="4525963"/>
          </a:xfrm>
        </p:spPr>
        <p:txBody>
          <a:bodyPr>
            <a:normAutofit/>
          </a:bodyPr>
          <a:lstStyle/>
          <a:p>
            <a:r>
              <a:rPr lang="tr-TR" sz="3000" dirty="0" err="1"/>
              <a:t>TYT’de</a:t>
            </a:r>
            <a:r>
              <a:rPr lang="tr-TR" sz="3000" dirty="0"/>
              <a:t> en az 0,5 Türkçe ya da matematik neti çıkartamayan adayın AYT puanı hesaplanmaz. </a:t>
            </a:r>
          </a:p>
          <a:p>
            <a:r>
              <a:rPr lang="tr-TR" sz="3000" dirty="0"/>
              <a:t>TYT netleri AYT puanını hesaplamada kullanılır.</a:t>
            </a:r>
          </a:p>
          <a:p>
            <a:r>
              <a:rPr lang="tr-TR" sz="3000" dirty="0"/>
              <a:t>AYT başarısı / başarısızlığı TYT puanını etkilemez. </a:t>
            </a:r>
          </a:p>
          <a:p>
            <a:endParaRPr lang="tr-TR" sz="3000" b="1" dirty="0">
              <a:solidFill>
                <a:srgbClr val="FF0000"/>
              </a:solidFill>
            </a:endParaRPr>
          </a:p>
          <a:p>
            <a:r>
              <a:rPr lang="tr-TR" sz="3000" b="1" dirty="0">
                <a:solidFill>
                  <a:srgbClr val="FF0000"/>
                </a:solidFill>
              </a:rPr>
              <a:t>Subaylık seçim aşamasında Ham Söz, Sayısal ve          Eşit Ağırlık AYT puanları kullanılır. </a:t>
            </a:r>
          </a:p>
          <a:p>
            <a:r>
              <a:rPr lang="tr-TR" sz="3000" b="1" dirty="0">
                <a:solidFill>
                  <a:srgbClr val="FF0000"/>
                </a:solidFill>
              </a:rPr>
              <a:t>Astsubaylık için ham TYT puanı kullanılır. </a:t>
            </a:r>
          </a:p>
          <a:p>
            <a:pPr marL="0" indent="0">
              <a:buNone/>
            </a:pP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74638"/>
            <a:ext cx="8219256" cy="922114"/>
          </a:xfrm>
        </p:spPr>
        <p:txBody>
          <a:bodyPr>
            <a:normAutofit/>
          </a:bodyPr>
          <a:lstStyle/>
          <a:p>
            <a:pPr marL="457200" indent="-457200" algn="l">
              <a:buFont typeface="Arial" panose="020B0604020202020204" pitchFamily="34" charset="0"/>
              <a:buChar char="•"/>
            </a:pPr>
            <a:r>
              <a:rPr lang="tr-TR" sz="3200" dirty="0"/>
              <a:t>AYT puanları birbirinden bağımsız hesaplanır </a:t>
            </a:r>
          </a:p>
        </p:txBody>
      </p:sp>
      <p:sp>
        <p:nvSpPr>
          <p:cNvPr id="3" name="İçerik Yer Tutucusu 2"/>
          <p:cNvSpPr>
            <a:spLocks noGrp="1"/>
          </p:cNvSpPr>
          <p:nvPr>
            <p:ph idx="1"/>
          </p:nvPr>
        </p:nvSpPr>
        <p:spPr>
          <a:xfrm>
            <a:off x="539552" y="1340768"/>
            <a:ext cx="8147248" cy="4785395"/>
          </a:xfrm>
        </p:spPr>
        <p:txBody>
          <a:bodyPr>
            <a:normAutofit/>
          </a:bodyPr>
          <a:lstStyle/>
          <a:p>
            <a:r>
              <a:rPr lang="tr-TR" sz="3000" dirty="0"/>
              <a:t>AYT puanı hesaplanırken her alan için o alana kaynaklık eden iki AYT testi kullanılır. </a:t>
            </a:r>
          </a:p>
          <a:p>
            <a:r>
              <a:rPr lang="tr-TR" sz="3000" dirty="0"/>
              <a:t>Örnek: AYT’de 3 teste giren adayın (MAT, FEN, Edebiyat Sos-1) sayısal puanı hesaplanırken Mat ve Fen testleri dikkate alınır, Edebiyat-sos-1 netleri Sayısal puanını etkilemez. </a:t>
            </a:r>
          </a:p>
          <a:p>
            <a:r>
              <a:rPr lang="tr-TR" sz="3000" dirty="0"/>
              <a:t>Aynı şekilde bu adayın Eşit Ağırlık Puanı hesaplanırken de Mat ve Edebiyat Sos-1 netleri dikkate alınır, Fen netleri dikkate alınmaz. </a:t>
            </a:r>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29600" cy="1008112"/>
          </a:xfrm>
        </p:spPr>
        <p:txBody>
          <a:bodyPr>
            <a:normAutofit/>
          </a:bodyPr>
          <a:lstStyle/>
          <a:p>
            <a:r>
              <a:rPr lang="tr-TR" sz="2800" dirty="0"/>
              <a:t>YKS ALANLARI VE PUAN TÜRLERİ:</a:t>
            </a:r>
          </a:p>
        </p:txBody>
      </p:sp>
      <p:sp>
        <p:nvSpPr>
          <p:cNvPr id="3" name="İçerik Yer Tutucusu 2"/>
          <p:cNvSpPr>
            <a:spLocks noGrp="1"/>
          </p:cNvSpPr>
          <p:nvPr>
            <p:ph idx="1"/>
          </p:nvPr>
        </p:nvSpPr>
        <p:spPr>
          <a:xfrm>
            <a:off x="251520" y="1196752"/>
            <a:ext cx="8640960" cy="5256584"/>
          </a:xfrm>
        </p:spPr>
        <p:txBody>
          <a:bodyPr>
            <a:noAutofit/>
          </a:bodyPr>
          <a:lstStyle/>
          <a:p>
            <a:pPr marL="0" indent="0" algn="ctr">
              <a:buNone/>
            </a:pPr>
            <a:r>
              <a:rPr lang="tr-TR" sz="3600" b="1" dirty="0">
                <a:solidFill>
                  <a:srgbClr val="C00000"/>
                </a:solidFill>
              </a:rPr>
              <a:t>TÜRKÇE SOSYAL / SÖZEL ALAN: </a:t>
            </a:r>
          </a:p>
          <a:p>
            <a:pPr algn="ctr"/>
            <a:endParaRPr lang="tr-TR" sz="2400" dirty="0"/>
          </a:p>
          <a:p>
            <a:pPr marL="0" indent="0" algn="ctr">
              <a:buNone/>
            </a:pPr>
            <a:endParaRPr lang="tr-TR" sz="2600" dirty="0"/>
          </a:p>
          <a:p>
            <a:pPr marL="0" indent="0" algn="ctr">
              <a:buNone/>
            </a:pPr>
            <a:r>
              <a:rPr lang="tr-TR" sz="2600" dirty="0"/>
              <a:t> SÖZEL (</a:t>
            </a:r>
            <a:r>
              <a:rPr lang="tr-TR" sz="2600" b="1" dirty="0">
                <a:solidFill>
                  <a:srgbClr val="FF0000"/>
                </a:solidFill>
              </a:rPr>
              <a:t>SÖZ</a:t>
            </a:r>
            <a:r>
              <a:rPr lang="tr-TR" sz="2600" dirty="0"/>
              <a:t>)</a:t>
            </a:r>
          </a:p>
          <a:p>
            <a:pPr marL="0" indent="0" algn="ctr">
              <a:buNone/>
            </a:pPr>
            <a:endParaRPr lang="tr-TR" sz="2600" dirty="0"/>
          </a:p>
          <a:p>
            <a:pPr marL="0" indent="0" algn="ctr">
              <a:buNone/>
            </a:pPr>
            <a:r>
              <a:rPr lang="tr-TR" sz="2600" dirty="0"/>
              <a:t>       AYT’DE GİRMESİ GEREKEN SINAVLAR   </a:t>
            </a:r>
          </a:p>
          <a:p>
            <a:pPr marL="0" indent="0" algn="ctr">
              <a:buNone/>
            </a:pPr>
            <a:endParaRPr lang="tr-TR" sz="2600" dirty="0"/>
          </a:p>
          <a:p>
            <a:pPr marL="0" indent="0" algn="ctr">
              <a:buNone/>
            </a:pPr>
            <a:r>
              <a:rPr lang="tr-TR" sz="2600" b="1" dirty="0"/>
              <a:t>YKS’DE EDEBİYAT - SOSYAL BİLİMLER 1 SINAVI 40 SORU</a:t>
            </a:r>
          </a:p>
          <a:p>
            <a:pPr marL="0" indent="0" algn="ctr">
              <a:buNone/>
            </a:pPr>
            <a:r>
              <a:rPr lang="tr-TR" sz="2600" b="1" dirty="0"/>
              <a:t>  ve </a:t>
            </a:r>
          </a:p>
          <a:p>
            <a:pPr marL="0" indent="0" algn="ctr">
              <a:buNone/>
            </a:pPr>
            <a:r>
              <a:rPr lang="tr-TR" sz="2600" b="1" dirty="0"/>
              <a:t>             SOSYAL BİLİMLER 2 SINAVI 40 SORU</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b="1" dirty="0">
                <a:solidFill>
                  <a:srgbClr val="C00000"/>
                </a:solidFill>
              </a:rPr>
              <a:t>EŞİT AĞIRLIK / TÜRKÇE MATEMATİK ALAN</a:t>
            </a:r>
          </a:p>
        </p:txBody>
      </p:sp>
      <p:sp>
        <p:nvSpPr>
          <p:cNvPr id="3" name="İçerik Yer Tutucusu 2"/>
          <p:cNvSpPr>
            <a:spLocks noGrp="1"/>
          </p:cNvSpPr>
          <p:nvPr>
            <p:ph idx="1"/>
          </p:nvPr>
        </p:nvSpPr>
        <p:spPr>
          <a:xfrm>
            <a:off x="457200" y="1600200"/>
            <a:ext cx="8579296" cy="4525963"/>
          </a:xfrm>
        </p:spPr>
        <p:txBody>
          <a:bodyPr>
            <a:normAutofit/>
          </a:bodyPr>
          <a:lstStyle/>
          <a:p>
            <a:pPr algn="ctr"/>
            <a:endParaRPr lang="tr-TR" sz="2800" dirty="0"/>
          </a:p>
          <a:p>
            <a:pPr marL="0" indent="0" algn="ctr">
              <a:buNone/>
            </a:pPr>
            <a:r>
              <a:rPr lang="tr-TR" sz="2800" dirty="0"/>
              <a:t> EŞİT AĞIRLIK  (</a:t>
            </a:r>
            <a:r>
              <a:rPr lang="tr-TR" sz="2800" b="1" dirty="0">
                <a:solidFill>
                  <a:srgbClr val="FF0000"/>
                </a:solidFill>
              </a:rPr>
              <a:t>EA</a:t>
            </a:r>
            <a:r>
              <a:rPr lang="tr-TR" sz="2800" dirty="0"/>
              <a:t>)</a:t>
            </a:r>
          </a:p>
          <a:p>
            <a:pPr marL="0" indent="0" algn="ctr">
              <a:buNone/>
            </a:pPr>
            <a:endParaRPr lang="tr-TR" sz="2800" dirty="0"/>
          </a:p>
          <a:p>
            <a:pPr marL="0" indent="0" algn="ctr">
              <a:buNone/>
            </a:pPr>
            <a:r>
              <a:rPr lang="tr-TR" sz="2800" dirty="0"/>
              <a:t>   AYT’DE GİRMESİ GEREKEN SINAVLAR</a:t>
            </a:r>
          </a:p>
          <a:p>
            <a:pPr marL="0" indent="0" algn="ctr">
              <a:buNone/>
            </a:pPr>
            <a:endParaRPr lang="tr-TR" sz="2800" dirty="0"/>
          </a:p>
          <a:p>
            <a:pPr marL="0" indent="0" algn="ctr">
              <a:buNone/>
            </a:pPr>
            <a:r>
              <a:rPr lang="tr-TR" sz="2800" b="1" dirty="0"/>
              <a:t>YKS’DE EDEBİYAT - SOSYAL BİLİMLER 1 SINAVI 40 SORU</a:t>
            </a:r>
          </a:p>
          <a:p>
            <a:pPr marL="0" indent="0" algn="ctr">
              <a:buNone/>
            </a:pPr>
            <a:r>
              <a:rPr lang="tr-TR" sz="2800" b="1" dirty="0"/>
              <a:t>  ve </a:t>
            </a:r>
          </a:p>
          <a:p>
            <a:pPr marL="0" indent="0" algn="ctr">
              <a:buNone/>
            </a:pPr>
            <a:r>
              <a:rPr lang="tr-TR" sz="2800" b="1" dirty="0"/>
              <a:t>METEMATİK SINAVI 40 SORU</a:t>
            </a:r>
          </a:p>
          <a:p>
            <a:pPr marL="0" indent="0" algn="ctr">
              <a:buNone/>
            </a:pPr>
            <a:endParaRPr lang="tr-TR"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a:solidFill>
                  <a:srgbClr val="C00000"/>
                </a:solidFill>
              </a:rPr>
              <a:t>SAYISAL / MATEMATİK FEN ALAN</a:t>
            </a:r>
          </a:p>
        </p:txBody>
      </p:sp>
      <p:sp>
        <p:nvSpPr>
          <p:cNvPr id="3" name="İçerik Yer Tutucusu 2"/>
          <p:cNvSpPr>
            <a:spLocks noGrp="1"/>
          </p:cNvSpPr>
          <p:nvPr>
            <p:ph idx="1"/>
          </p:nvPr>
        </p:nvSpPr>
        <p:spPr>
          <a:xfrm>
            <a:off x="467544" y="1628800"/>
            <a:ext cx="8229600" cy="4525963"/>
          </a:xfrm>
        </p:spPr>
        <p:txBody>
          <a:bodyPr>
            <a:normAutofit/>
          </a:bodyPr>
          <a:lstStyle/>
          <a:p>
            <a:pPr algn="ctr"/>
            <a:endParaRPr lang="tr-TR" sz="2800" dirty="0"/>
          </a:p>
          <a:p>
            <a:pPr marL="0" indent="0" algn="ctr">
              <a:buNone/>
            </a:pPr>
            <a:r>
              <a:rPr lang="tr-TR" sz="2800" dirty="0"/>
              <a:t> SAYISAL(</a:t>
            </a:r>
            <a:r>
              <a:rPr lang="tr-TR" sz="2800" b="1" dirty="0">
                <a:solidFill>
                  <a:srgbClr val="FF0000"/>
                </a:solidFill>
              </a:rPr>
              <a:t>SAY</a:t>
            </a:r>
            <a:r>
              <a:rPr lang="tr-TR" sz="2800" dirty="0"/>
              <a:t>)</a:t>
            </a:r>
          </a:p>
          <a:p>
            <a:pPr marL="0" indent="0" algn="ctr">
              <a:buNone/>
            </a:pPr>
            <a:endParaRPr lang="tr-TR" sz="2800" dirty="0"/>
          </a:p>
          <a:p>
            <a:pPr marL="0" indent="0" algn="ctr">
              <a:buNone/>
            </a:pPr>
            <a:r>
              <a:rPr lang="tr-TR" sz="2800" dirty="0"/>
              <a:t>   AYT’DE GİRMESİ GEREKEN SINAVLAR</a:t>
            </a:r>
          </a:p>
          <a:p>
            <a:pPr marL="0" indent="0" algn="ctr">
              <a:buNone/>
            </a:pPr>
            <a:endParaRPr lang="tr-TR" sz="2800" dirty="0"/>
          </a:p>
          <a:p>
            <a:pPr marL="0" indent="0" algn="ctr">
              <a:buNone/>
            </a:pPr>
            <a:r>
              <a:rPr lang="tr-TR" sz="2800" b="1" dirty="0"/>
              <a:t>FEN BİLİMLERİ SINAVI 40 SORU</a:t>
            </a:r>
          </a:p>
          <a:p>
            <a:pPr marL="0" indent="0" algn="ctr">
              <a:buNone/>
            </a:pPr>
            <a:r>
              <a:rPr lang="tr-TR" sz="2800" b="1" dirty="0"/>
              <a:t>  ve </a:t>
            </a:r>
          </a:p>
          <a:p>
            <a:pPr marL="0" indent="0" algn="ctr">
              <a:buNone/>
            </a:pPr>
            <a:r>
              <a:rPr lang="tr-TR" sz="2800" b="1" dirty="0"/>
              <a:t>METEMATİK SINAVI 40 SOR</a:t>
            </a:r>
            <a:endParaRPr lang="tr-TR"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008112"/>
          </a:xfrm>
        </p:spPr>
        <p:txBody>
          <a:bodyPr/>
          <a:lstStyle/>
          <a:p>
            <a:r>
              <a:rPr lang="tr-TR" b="1" dirty="0">
                <a:solidFill>
                  <a:srgbClr val="C00000"/>
                </a:solidFill>
              </a:rPr>
              <a:t>BAŞARI SINIRLAMASI ŞARTI:</a:t>
            </a:r>
          </a:p>
        </p:txBody>
      </p:sp>
      <p:sp>
        <p:nvSpPr>
          <p:cNvPr id="3" name="İçerik Yer Tutucusu 2"/>
          <p:cNvSpPr>
            <a:spLocks noGrp="1"/>
          </p:cNvSpPr>
          <p:nvPr>
            <p:ph idx="1"/>
          </p:nvPr>
        </p:nvSpPr>
        <p:spPr>
          <a:xfrm>
            <a:off x="457200" y="1268760"/>
            <a:ext cx="8229600" cy="4857403"/>
          </a:xfrm>
        </p:spPr>
        <p:txBody>
          <a:bodyPr>
            <a:normAutofit fontScale="85000" lnSpcReduction="10000"/>
          </a:bodyPr>
          <a:lstStyle/>
          <a:p>
            <a:r>
              <a:rPr lang="tr-TR" dirty="0"/>
              <a:t>Tıp:                        50.000 (Sayısal puanda)</a:t>
            </a:r>
          </a:p>
          <a:p>
            <a:r>
              <a:rPr lang="tr-TR" dirty="0"/>
              <a:t>Diş Hekimliği       80.000 (Sayısal Puanda)</a:t>
            </a:r>
          </a:p>
          <a:p>
            <a:r>
              <a:rPr lang="tr-TR" dirty="0"/>
              <a:t>Eczacılık              100.000 (Sayısal Puanda)</a:t>
            </a:r>
          </a:p>
          <a:p>
            <a:r>
              <a:rPr lang="tr-TR" dirty="0"/>
              <a:t>Hukuk:                125.000 (EA Puanda) </a:t>
            </a:r>
            <a:endParaRPr lang="tr-TR" sz="2400" dirty="0"/>
          </a:p>
          <a:p>
            <a:r>
              <a:rPr lang="tr-TR" dirty="0"/>
              <a:t>Mimarlık:            250.000 (Sayısal puanda)</a:t>
            </a:r>
          </a:p>
          <a:p>
            <a:r>
              <a:rPr lang="tr-TR" dirty="0"/>
              <a:t>Öğretmenlik ve PDR: 300.000 (Say-EA-Söz-Dil Puanda)</a:t>
            </a:r>
          </a:p>
          <a:p>
            <a:r>
              <a:rPr lang="tr-TR" dirty="0"/>
              <a:t>Mühendislikler: 300.000 (Sayısal puanda)</a:t>
            </a:r>
          </a:p>
          <a:p>
            <a:pPr marL="0" indent="0">
              <a:buNone/>
            </a:pPr>
            <a:r>
              <a:rPr lang="tr-TR" sz="2600" dirty="0">
                <a:solidFill>
                  <a:srgbClr val="C00000"/>
                </a:solidFill>
              </a:rPr>
              <a:t>   (Su, Orman ve Ziraat mühendislikleri hariç)</a:t>
            </a:r>
          </a:p>
          <a:p>
            <a:pPr marL="0" indent="0">
              <a:buNone/>
            </a:pPr>
            <a:r>
              <a:rPr lang="tr-TR" sz="2800" b="1" dirty="0"/>
              <a:t>Adayların bu programları tercih edebilmeleri için ilgili puan türlerinde, belirtilen başarı sırası içinde olması gerekmektedir.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066130"/>
          </a:xfrm>
        </p:spPr>
        <p:txBody>
          <a:bodyPr/>
          <a:lstStyle/>
          <a:p>
            <a:r>
              <a:rPr lang="tr-TR" b="1" dirty="0">
                <a:solidFill>
                  <a:srgbClr val="C00000"/>
                </a:solidFill>
              </a:rPr>
              <a:t>ÖZEL YETENEKLE ÖĞRENCİ ALAN</a:t>
            </a:r>
          </a:p>
        </p:txBody>
      </p:sp>
      <p:sp>
        <p:nvSpPr>
          <p:cNvPr id="3" name="İçerik Yer Tutucusu 2"/>
          <p:cNvSpPr>
            <a:spLocks noGrp="1"/>
          </p:cNvSpPr>
          <p:nvPr>
            <p:ph idx="1"/>
          </p:nvPr>
        </p:nvSpPr>
        <p:spPr/>
        <p:txBody>
          <a:bodyPr>
            <a:normAutofit fontScale="85000" lnSpcReduction="10000"/>
          </a:bodyPr>
          <a:lstStyle/>
          <a:p>
            <a:r>
              <a:rPr lang="tr-TR" sz="2800" b="1" dirty="0">
                <a:solidFill>
                  <a:srgbClr val="002060"/>
                </a:solidFill>
              </a:rPr>
              <a:t>Beden Eğitimi ve Spor Öğretmenliği</a:t>
            </a:r>
          </a:p>
          <a:p>
            <a:r>
              <a:rPr lang="tr-TR" sz="2800" b="1" dirty="0">
                <a:solidFill>
                  <a:srgbClr val="002060"/>
                </a:solidFill>
              </a:rPr>
              <a:t>Engellilerde Beden Eğitimi Öğretmenliği </a:t>
            </a:r>
          </a:p>
          <a:p>
            <a:r>
              <a:rPr lang="tr-TR" sz="2800" b="1" dirty="0">
                <a:solidFill>
                  <a:srgbClr val="002060"/>
                </a:solidFill>
              </a:rPr>
              <a:t>Müzik Öğretmenliği</a:t>
            </a:r>
          </a:p>
          <a:p>
            <a:r>
              <a:rPr lang="tr-TR" sz="2800" b="1" dirty="0">
                <a:solidFill>
                  <a:srgbClr val="002060"/>
                </a:solidFill>
              </a:rPr>
              <a:t>Resim Öğretmenliği </a:t>
            </a:r>
          </a:p>
          <a:p>
            <a:pPr marL="0" indent="0">
              <a:buNone/>
            </a:pPr>
            <a:endParaRPr lang="tr-TR" sz="2800" b="1" dirty="0">
              <a:solidFill>
                <a:srgbClr val="002060"/>
              </a:solidFill>
            </a:endParaRPr>
          </a:p>
          <a:p>
            <a:pPr marL="0" indent="0">
              <a:buNone/>
            </a:pPr>
            <a:r>
              <a:rPr lang="tr-TR" sz="2800" b="1" dirty="0"/>
              <a:t>   Programlarını tercih edebilmek için Y- TYT’den ilk 800.000 başarı sırasında olmak gerekir. </a:t>
            </a:r>
          </a:p>
          <a:p>
            <a:pPr marL="0" indent="0">
              <a:buNone/>
            </a:pPr>
            <a:r>
              <a:rPr lang="tr-TR" sz="2800" b="1" dirty="0"/>
              <a:t>   Bu şartı sağlayan daha sonra özel yetenek sınavına katılabilir. </a:t>
            </a:r>
          </a:p>
          <a:p>
            <a:pPr marL="0" indent="0">
              <a:buNone/>
            </a:pPr>
            <a:endParaRPr lang="tr-TR" sz="2800" b="1" dirty="0"/>
          </a:p>
          <a:p>
            <a:pPr marL="0" indent="0">
              <a:buNone/>
            </a:pPr>
            <a:r>
              <a:rPr lang="tr-TR" sz="2800" b="1" dirty="0"/>
              <a:t>  Not: Bunların dışındaki özel yetenek programlarına ön başvuru üniversitelerin belirleyeceği TYT puanı istenecektir.</a:t>
            </a:r>
          </a:p>
          <a:p>
            <a:pPr marL="0" indent="0">
              <a:buNone/>
            </a:pPr>
            <a:endParaRPr lang="tr-TR"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81B432-D362-236B-C42E-13AEF55A7D1A}"/>
              </a:ext>
            </a:extLst>
          </p:cNvPr>
          <p:cNvSpPr>
            <a:spLocks noGrp="1"/>
          </p:cNvSpPr>
          <p:nvPr>
            <p:ph type="title"/>
          </p:nvPr>
        </p:nvSpPr>
        <p:spPr>
          <a:xfrm>
            <a:off x="457200" y="1124744"/>
            <a:ext cx="8229600" cy="1143000"/>
          </a:xfrm>
        </p:spPr>
        <p:txBody>
          <a:bodyPr/>
          <a:lstStyle/>
          <a:p>
            <a:r>
              <a:rPr lang="tr-TR" dirty="0"/>
              <a:t>2024 YKS VERİLERİ</a:t>
            </a:r>
          </a:p>
        </p:txBody>
      </p:sp>
      <p:graphicFrame>
        <p:nvGraphicFramePr>
          <p:cNvPr id="4" name="İçerik Yer Tutucusu 3">
            <a:extLst>
              <a:ext uri="{FF2B5EF4-FFF2-40B4-BE49-F238E27FC236}">
                <a16:creationId xmlns:a16="http://schemas.microsoft.com/office/drawing/2014/main" id="{5DFA2824-20D9-F96A-4691-D552BA873040}"/>
              </a:ext>
            </a:extLst>
          </p:cNvPr>
          <p:cNvGraphicFramePr>
            <a:graphicFrameLocks noGrp="1"/>
          </p:cNvGraphicFramePr>
          <p:nvPr>
            <p:ph idx="1"/>
            <p:extLst>
              <p:ext uri="{D42A27DB-BD31-4B8C-83A1-F6EECF244321}">
                <p14:modId xmlns:p14="http://schemas.microsoft.com/office/powerpoint/2010/main" val="749202674"/>
              </p:ext>
            </p:extLst>
          </p:nvPr>
        </p:nvGraphicFramePr>
        <p:xfrm>
          <a:off x="1691680" y="2492894"/>
          <a:ext cx="5904656" cy="2736304"/>
        </p:xfrm>
        <a:graphic>
          <a:graphicData uri="http://schemas.openxmlformats.org/drawingml/2006/table">
            <a:tbl>
              <a:tblPr firstRow="1" firstCol="1" bandRow="1">
                <a:tableStyleId>{16D9F66E-5EB9-4882-86FB-DCBF35E3C3E4}</a:tableStyleId>
              </a:tblPr>
              <a:tblGrid>
                <a:gridCol w="5000737">
                  <a:extLst>
                    <a:ext uri="{9D8B030D-6E8A-4147-A177-3AD203B41FA5}">
                      <a16:colId xmlns:a16="http://schemas.microsoft.com/office/drawing/2014/main" val="1181699276"/>
                    </a:ext>
                  </a:extLst>
                </a:gridCol>
                <a:gridCol w="903919">
                  <a:extLst>
                    <a:ext uri="{9D8B030D-6E8A-4147-A177-3AD203B41FA5}">
                      <a16:colId xmlns:a16="http://schemas.microsoft.com/office/drawing/2014/main" val="4220339137"/>
                    </a:ext>
                  </a:extLst>
                </a:gridCol>
              </a:tblGrid>
              <a:tr h="684076">
                <a:tc>
                  <a:txBody>
                    <a:bodyPr/>
                    <a:lstStyle/>
                    <a:p>
                      <a:pPr>
                        <a:lnSpc>
                          <a:spcPct val="106000"/>
                        </a:lnSpc>
                        <a:spcAft>
                          <a:spcPts val="800"/>
                        </a:spcAft>
                      </a:pPr>
                      <a:r>
                        <a:rPr lang="tr-TR" sz="1200" dirty="0">
                          <a:effectLst/>
                        </a:rPr>
                        <a:t>Toplam Öğrenci Sayısı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200">
                          <a:effectLst/>
                        </a:rPr>
                        <a:t>136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2391171"/>
                  </a:ext>
                </a:extLst>
              </a:tr>
              <a:tr h="684076">
                <a:tc>
                  <a:txBody>
                    <a:bodyPr/>
                    <a:lstStyle/>
                    <a:p>
                      <a:pPr>
                        <a:lnSpc>
                          <a:spcPct val="106000"/>
                        </a:lnSpc>
                        <a:spcAft>
                          <a:spcPts val="800"/>
                        </a:spcAft>
                      </a:pPr>
                      <a:r>
                        <a:rPr lang="tr-TR" sz="1200">
                          <a:effectLst/>
                        </a:rPr>
                        <a:t>Sınava Giren Öğrenci Sayısı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200">
                          <a:effectLst/>
                        </a:rPr>
                        <a:t>136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09323757"/>
                  </a:ext>
                </a:extLst>
              </a:tr>
              <a:tr h="684076">
                <a:tc>
                  <a:txBody>
                    <a:bodyPr/>
                    <a:lstStyle/>
                    <a:p>
                      <a:pPr>
                        <a:lnSpc>
                          <a:spcPct val="106000"/>
                        </a:lnSpc>
                        <a:spcAft>
                          <a:spcPts val="800"/>
                        </a:spcAft>
                      </a:pPr>
                      <a:r>
                        <a:rPr lang="tr-TR" sz="1200">
                          <a:effectLst/>
                        </a:rPr>
                        <a:t>Yerleşen Öğrenci Sayısı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200">
                          <a:effectLst/>
                        </a:rPr>
                        <a:t>101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71069263"/>
                  </a:ext>
                </a:extLst>
              </a:tr>
              <a:tr h="684076">
                <a:tc>
                  <a:txBody>
                    <a:bodyPr/>
                    <a:lstStyle/>
                    <a:p>
                      <a:pPr>
                        <a:lnSpc>
                          <a:spcPct val="106000"/>
                        </a:lnSpc>
                        <a:spcAft>
                          <a:spcPts val="800"/>
                        </a:spcAft>
                      </a:pPr>
                      <a:r>
                        <a:rPr lang="tr-TR" sz="1200">
                          <a:effectLst/>
                        </a:rPr>
                        <a:t>Yerleşen Öğrenci Oranı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200" dirty="0">
                          <a:effectLst/>
                        </a:rPr>
                        <a:t>74,26%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14221512"/>
                  </a:ext>
                </a:extLst>
              </a:tr>
            </a:tbl>
          </a:graphicData>
        </a:graphic>
      </p:graphicFrame>
      <p:sp>
        <p:nvSpPr>
          <p:cNvPr id="5" name="Rectangle 1">
            <a:extLst>
              <a:ext uri="{FF2B5EF4-FFF2-40B4-BE49-F238E27FC236}">
                <a16:creationId xmlns:a16="http://schemas.microsoft.com/office/drawing/2014/main" id="{D589E7CF-0B28-8AE5-9F0A-543454B13067}"/>
              </a:ext>
            </a:extLst>
          </p:cNvPr>
          <p:cNvSpPr>
            <a:spLocks noChangeArrowheads="1"/>
          </p:cNvSpPr>
          <p:nvPr/>
        </p:nvSpPr>
        <p:spPr bwMode="auto">
          <a:xfrm>
            <a:off x="-2042033" y="-209126"/>
            <a:ext cx="128973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Üniversiteye Yerleşme Oranı</a:t>
            </a:r>
            <a:endParaRPr kumimoji="0" lang="tr-TR" altLang="tr-TR"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8349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46906D8A-55E6-D9B9-6348-525DC25D630B}"/>
              </a:ext>
            </a:extLst>
          </p:cNvPr>
          <p:cNvPicPr>
            <a:picLocks noChangeAspect="1"/>
          </p:cNvPicPr>
          <p:nvPr/>
        </p:nvPicPr>
        <p:blipFill>
          <a:blip r:embed="rId3"/>
          <a:stretch>
            <a:fillRect/>
          </a:stretch>
        </p:blipFill>
        <p:spPr>
          <a:xfrm>
            <a:off x="219359" y="1081882"/>
            <a:ext cx="3896216" cy="4694237"/>
          </a:xfrm>
          <a:prstGeom prst="rect">
            <a:avLst/>
          </a:prstGeom>
        </p:spPr>
      </p:pic>
      <p:pic>
        <p:nvPicPr>
          <p:cNvPr id="7" name="Resim 6">
            <a:extLst>
              <a:ext uri="{FF2B5EF4-FFF2-40B4-BE49-F238E27FC236}">
                <a16:creationId xmlns:a16="http://schemas.microsoft.com/office/drawing/2014/main" id="{D453CCDD-74B6-EC84-98A7-5DB73EDD3914}"/>
              </a:ext>
            </a:extLst>
          </p:cNvPr>
          <p:cNvPicPr>
            <a:picLocks noChangeAspect="1"/>
          </p:cNvPicPr>
          <p:nvPr/>
        </p:nvPicPr>
        <p:blipFill>
          <a:blip r:embed="rId4"/>
          <a:stretch>
            <a:fillRect/>
          </a:stretch>
        </p:blipFill>
        <p:spPr>
          <a:xfrm>
            <a:off x="4702628" y="1249135"/>
            <a:ext cx="4222011" cy="4526984"/>
          </a:xfrm>
          <a:prstGeom prst="rect">
            <a:avLst/>
          </a:prstGeom>
        </p:spPr>
      </p:pic>
    </p:spTree>
    <p:extLst>
      <p:ext uri="{BB962C8B-B14F-4D97-AF65-F5344CB8AC3E}">
        <p14:creationId xmlns:p14="http://schemas.microsoft.com/office/powerpoint/2010/main" val="3863294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9C02AE-145E-8614-9C13-BAC48D171D48}"/>
              </a:ext>
            </a:extLst>
          </p:cNvPr>
          <p:cNvSpPr>
            <a:spLocks noGrp="1"/>
          </p:cNvSpPr>
          <p:nvPr>
            <p:ph type="title"/>
          </p:nvPr>
        </p:nvSpPr>
        <p:spPr/>
        <p:txBody>
          <a:bodyPr/>
          <a:lstStyle/>
          <a:p>
            <a:endParaRPr lang="tr-TR"/>
          </a:p>
        </p:txBody>
      </p:sp>
      <p:graphicFrame>
        <p:nvGraphicFramePr>
          <p:cNvPr id="4" name="İçerik Yer Tutucusu 3">
            <a:extLst>
              <a:ext uri="{FF2B5EF4-FFF2-40B4-BE49-F238E27FC236}">
                <a16:creationId xmlns:a16="http://schemas.microsoft.com/office/drawing/2014/main" id="{5FE056A1-B931-213D-5213-B3B7C43E5880}"/>
              </a:ext>
            </a:extLst>
          </p:cNvPr>
          <p:cNvGraphicFramePr>
            <a:graphicFrameLocks noGrp="1"/>
          </p:cNvGraphicFramePr>
          <p:nvPr>
            <p:ph idx="1"/>
            <p:extLst>
              <p:ext uri="{D42A27DB-BD31-4B8C-83A1-F6EECF244321}">
                <p14:modId xmlns:p14="http://schemas.microsoft.com/office/powerpoint/2010/main" val="271692378"/>
              </p:ext>
            </p:extLst>
          </p:nvPr>
        </p:nvGraphicFramePr>
        <p:xfrm>
          <a:off x="683568" y="1844824"/>
          <a:ext cx="7632848" cy="3888431"/>
        </p:xfrm>
        <a:graphic>
          <a:graphicData uri="http://schemas.openxmlformats.org/drawingml/2006/table">
            <a:tbl>
              <a:tblPr firstRow="1" firstCol="1" bandRow="1">
                <a:tableStyleId>{E8B1032C-EA38-4F05-BA0D-38AFFFC7BED3}</a:tableStyleId>
              </a:tblPr>
              <a:tblGrid>
                <a:gridCol w="1890038">
                  <a:extLst>
                    <a:ext uri="{9D8B030D-6E8A-4147-A177-3AD203B41FA5}">
                      <a16:colId xmlns:a16="http://schemas.microsoft.com/office/drawing/2014/main" val="2737989240"/>
                    </a:ext>
                  </a:extLst>
                </a:gridCol>
                <a:gridCol w="1017713">
                  <a:extLst>
                    <a:ext uri="{9D8B030D-6E8A-4147-A177-3AD203B41FA5}">
                      <a16:colId xmlns:a16="http://schemas.microsoft.com/office/drawing/2014/main" val="54813849"/>
                    </a:ext>
                  </a:extLst>
                </a:gridCol>
                <a:gridCol w="872325">
                  <a:extLst>
                    <a:ext uri="{9D8B030D-6E8A-4147-A177-3AD203B41FA5}">
                      <a16:colId xmlns:a16="http://schemas.microsoft.com/office/drawing/2014/main" val="1349785734"/>
                    </a:ext>
                  </a:extLst>
                </a:gridCol>
                <a:gridCol w="872325">
                  <a:extLst>
                    <a:ext uri="{9D8B030D-6E8A-4147-A177-3AD203B41FA5}">
                      <a16:colId xmlns:a16="http://schemas.microsoft.com/office/drawing/2014/main" val="3065446708"/>
                    </a:ext>
                  </a:extLst>
                </a:gridCol>
                <a:gridCol w="1726478">
                  <a:extLst>
                    <a:ext uri="{9D8B030D-6E8A-4147-A177-3AD203B41FA5}">
                      <a16:colId xmlns:a16="http://schemas.microsoft.com/office/drawing/2014/main" val="3399300955"/>
                    </a:ext>
                  </a:extLst>
                </a:gridCol>
                <a:gridCol w="1253969">
                  <a:extLst>
                    <a:ext uri="{9D8B030D-6E8A-4147-A177-3AD203B41FA5}">
                      <a16:colId xmlns:a16="http://schemas.microsoft.com/office/drawing/2014/main" val="221358917"/>
                    </a:ext>
                  </a:extLst>
                </a:gridCol>
              </a:tblGrid>
              <a:tr h="552059">
                <a:tc>
                  <a:txBody>
                    <a:bodyPr/>
                    <a:lstStyle/>
                    <a:p>
                      <a:pPr algn="ctr">
                        <a:lnSpc>
                          <a:spcPct val="106000"/>
                        </a:lnSpc>
                        <a:spcAft>
                          <a:spcPts val="800"/>
                        </a:spcAft>
                      </a:pPr>
                      <a:r>
                        <a:rPr lang="tr-TR" sz="1000" b="1">
                          <a:effectLst/>
                        </a:rPr>
                        <a:t>2024 YKS SIRALAMA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000" b="1">
                          <a:effectLst/>
                        </a:rPr>
                        <a:t>TYT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000" b="1">
                          <a:effectLst/>
                        </a:rPr>
                        <a:t>SAYISAL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000" b="1">
                          <a:effectLst/>
                        </a:rPr>
                        <a:t>SÖZEL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000" b="1">
                          <a:effectLst/>
                        </a:rPr>
                        <a:t>EŞİT AĞIRLIK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000" b="1">
                          <a:effectLst/>
                        </a:rPr>
                        <a:t>YABANCI 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41845005"/>
                  </a:ext>
                </a:extLst>
              </a:tr>
              <a:tr h="278031">
                <a:tc>
                  <a:txBody>
                    <a:bodyPr/>
                    <a:lstStyle/>
                    <a:p>
                      <a:pPr algn="ctr">
                        <a:lnSpc>
                          <a:spcPct val="106000"/>
                        </a:lnSpc>
                        <a:spcAft>
                          <a:spcPts val="800"/>
                        </a:spcAft>
                      </a:pPr>
                      <a:r>
                        <a:rPr lang="tr-TR" sz="1000">
                          <a:effectLst/>
                        </a:rPr>
                        <a:t>0-100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94309045"/>
                  </a:ext>
                </a:extLst>
              </a:tr>
              <a:tr h="278031">
                <a:tc>
                  <a:txBody>
                    <a:bodyPr/>
                    <a:lstStyle/>
                    <a:p>
                      <a:pPr algn="ctr">
                        <a:lnSpc>
                          <a:spcPct val="106000"/>
                        </a:lnSpc>
                        <a:spcAft>
                          <a:spcPts val="800"/>
                        </a:spcAft>
                      </a:pPr>
                      <a:r>
                        <a:rPr lang="tr-TR" sz="1000">
                          <a:effectLst/>
                        </a:rPr>
                        <a:t>100-200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79925306"/>
                  </a:ext>
                </a:extLst>
              </a:tr>
              <a:tr h="278031">
                <a:tc>
                  <a:txBody>
                    <a:bodyPr/>
                    <a:lstStyle/>
                    <a:p>
                      <a:pPr algn="ctr">
                        <a:lnSpc>
                          <a:spcPct val="106000"/>
                        </a:lnSpc>
                        <a:spcAft>
                          <a:spcPts val="800"/>
                        </a:spcAft>
                      </a:pPr>
                      <a:r>
                        <a:rPr lang="tr-TR" sz="1000">
                          <a:effectLst/>
                        </a:rPr>
                        <a:t>200-300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75569339"/>
                  </a:ext>
                </a:extLst>
              </a:tr>
              <a:tr h="278031">
                <a:tc>
                  <a:txBody>
                    <a:bodyPr/>
                    <a:lstStyle/>
                    <a:p>
                      <a:pPr algn="ctr">
                        <a:lnSpc>
                          <a:spcPct val="106000"/>
                        </a:lnSpc>
                        <a:spcAft>
                          <a:spcPts val="800"/>
                        </a:spcAft>
                      </a:pPr>
                      <a:r>
                        <a:rPr lang="tr-TR" sz="1000">
                          <a:effectLst/>
                        </a:rPr>
                        <a:t>300-500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31099813"/>
                  </a:ext>
                </a:extLst>
              </a:tr>
              <a:tr h="278031">
                <a:tc>
                  <a:txBody>
                    <a:bodyPr/>
                    <a:lstStyle/>
                    <a:p>
                      <a:pPr algn="ctr">
                        <a:lnSpc>
                          <a:spcPct val="106000"/>
                        </a:lnSpc>
                        <a:spcAft>
                          <a:spcPts val="800"/>
                        </a:spcAft>
                      </a:pPr>
                      <a:r>
                        <a:rPr lang="tr-TR" sz="1000">
                          <a:effectLst/>
                        </a:rPr>
                        <a:t>500-600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28751222"/>
                  </a:ext>
                </a:extLst>
              </a:tr>
              <a:tr h="278031">
                <a:tc>
                  <a:txBody>
                    <a:bodyPr/>
                    <a:lstStyle/>
                    <a:p>
                      <a:pPr algn="ctr">
                        <a:lnSpc>
                          <a:spcPct val="106000"/>
                        </a:lnSpc>
                        <a:spcAft>
                          <a:spcPts val="800"/>
                        </a:spcAft>
                      </a:pPr>
                      <a:r>
                        <a:rPr lang="tr-TR" sz="1000">
                          <a:effectLst/>
                        </a:rPr>
                        <a:t>500-1000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12382759"/>
                  </a:ext>
                </a:extLst>
              </a:tr>
              <a:tr h="278031">
                <a:tc>
                  <a:txBody>
                    <a:bodyPr/>
                    <a:lstStyle/>
                    <a:p>
                      <a:pPr algn="ctr">
                        <a:lnSpc>
                          <a:spcPct val="106000"/>
                        </a:lnSpc>
                        <a:spcAft>
                          <a:spcPts val="800"/>
                        </a:spcAft>
                      </a:pPr>
                      <a:r>
                        <a:rPr lang="tr-TR" sz="1000">
                          <a:effectLst/>
                        </a:rPr>
                        <a:t>1000-2000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61983956"/>
                  </a:ext>
                </a:extLst>
              </a:tr>
              <a:tr h="278031">
                <a:tc>
                  <a:txBody>
                    <a:bodyPr/>
                    <a:lstStyle/>
                    <a:p>
                      <a:pPr algn="ctr">
                        <a:lnSpc>
                          <a:spcPct val="106000"/>
                        </a:lnSpc>
                        <a:spcAft>
                          <a:spcPts val="800"/>
                        </a:spcAft>
                      </a:pPr>
                      <a:r>
                        <a:rPr lang="tr-TR" sz="1000">
                          <a:effectLst/>
                        </a:rPr>
                        <a:t>2000-5000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8648894"/>
                  </a:ext>
                </a:extLst>
              </a:tr>
              <a:tr h="278031">
                <a:tc>
                  <a:txBody>
                    <a:bodyPr/>
                    <a:lstStyle/>
                    <a:p>
                      <a:pPr algn="ctr">
                        <a:lnSpc>
                          <a:spcPct val="106000"/>
                        </a:lnSpc>
                        <a:spcAft>
                          <a:spcPts val="800"/>
                        </a:spcAft>
                      </a:pPr>
                      <a:r>
                        <a:rPr lang="tr-TR" sz="1000">
                          <a:effectLst/>
                        </a:rPr>
                        <a:t>5000-10.000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5640903"/>
                  </a:ext>
                </a:extLst>
              </a:tr>
              <a:tr h="278031">
                <a:tc>
                  <a:txBody>
                    <a:bodyPr/>
                    <a:lstStyle/>
                    <a:p>
                      <a:pPr algn="ctr">
                        <a:lnSpc>
                          <a:spcPct val="106000"/>
                        </a:lnSpc>
                        <a:spcAft>
                          <a:spcPts val="800"/>
                        </a:spcAft>
                      </a:pPr>
                      <a:r>
                        <a:rPr lang="tr-TR" sz="1000">
                          <a:effectLst/>
                        </a:rPr>
                        <a:t>10.000-50.000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52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42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68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51949866"/>
                  </a:ext>
                </a:extLst>
              </a:tr>
              <a:tr h="278031">
                <a:tc>
                  <a:txBody>
                    <a:bodyPr/>
                    <a:lstStyle/>
                    <a:p>
                      <a:pPr algn="ctr">
                        <a:lnSpc>
                          <a:spcPct val="106000"/>
                        </a:lnSpc>
                        <a:spcAft>
                          <a:spcPts val="800"/>
                        </a:spcAft>
                      </a:pPr>
                      <a:r>
                        <a:rPr lang="tr-TR" sz="1000">
                          <a:effectLst/>
                        </a:rPr>
                        <a:t>50.000-550.000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32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31433670"/>
                  </a:ext>
                </a:extLst>
              </a:tr>
              <a:tr h="278031">
                <a:tc>
                  <a:txBody>
                    <a:bodyPr/>
                    <a:lstStyle/>
                    <a:p>
                      <a:pPr algn="ctr">
                        <a:lnSpc>
                          <a:spcPct val="106000"/>
                        </a:lnSpc>
                        <a:spcAft>
                          <a:spcPts val="800"/>
                        </a:spcAft>
                      </a:pPr>
                      <a:r>
                        <a:rPr lang="tr-TR" sz="1000">
                          <a:effectLst/>
                        </a:rPr>
                        <a:t>500.000-1.000.000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dirty="0">
                          <a:effectLst/>
                        </a:rPr>
                        <a:t>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65246082"/>
                  </a:ext>
                </a:extLst>
              </a:tr>
            </a:tbl>
          </a:graphicData>
        </a:graphic>
      </p:graphicFrame>
    </p:spTree>
    <p:extLst>
      <p:ext uri="{BB962C8B-B14F-4D97-AF65-F5344CB8AC3E}">
        <p14:creationId xmlns:p14="http://schemas.microsoft.com/office/powerpoint/2010/main" val="369273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800" b="1" dirty="0">
                <a:solidFill>
                  <a:srgbClr val="C00000"/>
                </a:solidFill>
              </a:rPr>
              <a:t>SÖZEL MANTIK (40 TÜRKÇE 20 SOSYAL)</a:t>
            </a:r>
          </a:p>
        </p:txBody>
      </p:sp>
      <p:sp>
        <p:nvSpPr>
          <p:cNvPr id="3" name="İçerik Yer Tutucusu 2"/>
          <p:cNvSpPr>
            <a:spLocks noGrp="1"/>
          </p:cNvSpPr>
          <p:nvPr>
            <p:ph idx="1"/>
          </p:nvPr>
        </p:nvSpPr>
        <p:spPr/>
        <p:txBody>
          <a:bodyPr>
            <a:normAutofit fontScale="92500" lnSpcReduction="10000"/>
          </a:bodyPr>
          <a:lstStyle/>
          <a:p>
            <a:r>
              <a:rPr lang="tr-TR" dirty="0">
                <a:solidFill>
                  <a:srgbClr val="FF0000"/>
                </a:solidFill>
              </a:rPr>
              <a:t>Amaç Türkçe ve Sosyal soruları ile;</a:t>
            </a:r>
          </a:p>
          <a:p>
            <a:r>
              <a:rPr lang="tr-TR" dirty="0"/>
              <a:t>Türkçeyi doğru kullanma, okuduğunu anlama ve yorumlama, kelime hazinesi, temel cümle bilgisi ve imla kurallarını kullanma becerileri ölçülecektir.</a:t>
            </a:r>
          </a:p>
          <a:p>
            <a:r>
              <a:rPr lang="tr-TR" dirty="0"/>
              <a:t>Adayın sosyal alanda ki beceri, kavrama muhakeme, akıl yürütme ve çıkarım noktalarında yeterliliğini ölçmektir. </a:t>
            </a:r>
          </a:p>
          <a:p>
            <a:r>
              <a:rPr lang="tr-TR" b="1" u="sng" dirty="0">
                <a:solidFill>
                  <a:srgbClr val="0070C0"/>
                </a:solidFill>
              </a:rPr>
              <a:t>Adayın Sosyal Bilimler alanına olan yatkınlığını ve temel bilgi birikimini ölçmek için yapılacaktır.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FE57E8-10BA-44DA-BF71-E71999E55B26}"/>
              </a:ext>
            </a:extLst>
          </p:cNvPr>
          <p:cNvSpPr>
            <a:spLocks noGrp="1"/>
          </p:cNvSpPr>
          <p:nvPr>
            <p:ph type="title"/>
          </p:nvPr>
        </p:nvSpPr>
        <p:spPr>
          <a:xfrm>
            <a:off x="755576" y="274638"/>
            <a:ext cx="7992888" cy="1570186"/>
          </a:xfrm>
        </p:spPr>
        <p:txBody>
          <a:bodyPr/>
          <a:lstStyle/>
          <a:p>
            <a:r>
              <a:rPr lang="tr-TR" b="1" dirty="0"/>
              <a:t>2024 TYT DOĞRU YANLIŞ ANALİZİ</a:t>
            </a:r>
          </a:p>
        </p:txBody>
      </p:sp>
      <p:graphicFrame>
        <p:nvGraphicFramePr>
          <p:cNvPr id="4" name="İçerik Yer Tutucusu 3">
            <a:extLst>
              <a:ext uri="{FF2B5EF4-FFF2-40B4-BE49-F238E27FC236}">
                <a16:creationId xmlns:a16="http://schemas.microsoft.com/office/drawing/2014/main" id="{9F457467-27CE-C3D8-AA0C-C950F70C03FB}"/>
              </a:ext>
            </a:extLst>
          </p:cNvPr>
          <p:cNvGraphicFramePr>
            <a:graphicFrameLocks noGrp="1"/>
          </p:cNvGraphicFramePr>
          <p:nvPr>
            <p:ph idx="1"/>
            <p:extLst>
              <p:ext uri="{D42A27DB-BD31-4B8C-83A1-F6EECF244321}">
                <p14:modId xmlns:p14="http://schemas.microsoft.com/office/powerpoint/2010/main" val="1694574308"/>
              </p:ext>
            </p:extLst>
          </p:nvPr>
        </p:nvGraphicFramePr>
        <p:xfrm>
          <a:off x="755576" y="2276871"/>
          <a:ext cx="7776863" cy="3528395"/>
        </p:xfrm>
        <a:graphic>
          <a:graphicData uri="http://schemas.openxmlformats.org/drawingml/2006/table">
            <a:tbl>
              <a:tblPr firstRow="1" firstCol="1" bandRow="1">
                <a:tableStyleId>{68D230F3-CF80-4859-8CE7-A43EE81993B5}</a:tableStyleId>
              </a:tblPr>
              <a:tblGrid>
                <a:gridCol w="1555029">
                  <a:extLst>
                    <a:ext uri="{9D8B030D-6E8A-4147-A177-3AD203B41FA5}">
                      <a16:colId xmlns:a16="http://schemas.microsoft.com/office/drawing/2014/main" val="3779133956"/>
                    </a:ext>
                  </a:extLst>
                </a:gridCol>
                <a:gridCol w="1555029">
                  <a:extLst>
                    <a:ext uri="{9D8B030D-6E8A-4147-A177-3AD203B41FA5}">
                      <a16:colId xmlns:a16="http://schemas.microsoft.com/office/drawing/2014/main" val="2210402855"/>
                    </a:ext>
                  </a:extLst>
                </a:gridCol>
                <a:gridCol w="1555029">
                  <a:extLst>
                    <a:ext uri="{9D8B030D-6E8A-4147-A177-3AD203B41FA5}">
                      <a16:colId xmlns:a16="http://schemas.microsoft.com/office/drawing/2014/main" val="1902059526"/>
                    </a:ext>
                  </a:extLst>
                </a:gridCol>
                <a:gridCol w="1555888">
                  <a:extLst>
                    <a:ext uri="{9D8B030D-6E8A-4147-A177-3AD203B41FA5}">
                      <a16:colId xmlns:a16="http://schemas.microsoft.com/office/drawing/2014/main" val="2911178385"/>
                    </a:ext>
                  </a:extLst>
                </a:gridCol>
                <a:gridCol w="1555888">
                  <a:extLst>
                    <a:ext uri="{9D8B030D-6E8A-4147-A177-3AD203B41FA5}">
                      <a16:colId xmlns:a16="http://schemas.microsoft.com/office/drawing/2014/main" val="1567840016"/>
                    </a:ext>
                  </a:extLst>
                </a:gridCol>
              </a:tblGrid>
              <a:tr h="705679">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DOĞRU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YANLIŞ</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BOŞ</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HAM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7925415"/>
                  </a:ext>
                </a:extLst>
              </a:tr>
              <a:tr h="705679">
                <a:tc>
                  <a:txBody>
                    <a:bodyPr/>
                    <a:lstStyle/>
                    <a:p>
                      <a:pPr>
                        <a:lnSpc>
                          <a:spcPct val="107000"/>
                        </a:lnSpc>
                        <a:spcAft>
                          <a:spcPts val="800"/>
                        </a:spcAft>
                      </a:pPr>
                      <a:r>
                        <a:rPr lang="tr-TR" sz="1100">
                          <a:effectLst/>
                        </a:rPr>
                        <a:t>TÜRKÇE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dirty="0">
                          <a:effectLst/>
                        </a:rPr>
                        <a:t>34,5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dirty="0">
                          <a:effectLst/>
                        </a:rPr>
                        <a:t>4,9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0,57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33,3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3816464"/>
                  </a:ext>
                </a:extLst>
              </a:tr>
              <a:tr h="705679">
                <a:tc>
                  <a:txBody>
                    <a:bodyPr/>
                    <a:lstStyle/>
                    <a:p>
                      <a:pPr>
                        <a:lnSpc>
                          <a:spcPct val="107000"/>
                        </a:lnSpc>
                        <a:spcAft>
                          <a:spcPts val="800"/>
                        </a:spcAft>
                      </a:pPr>
                      <a:r>
                        <a:rPr lang="tr-TR" sz="1100">
                          <a:effectLst/>
                        </a:rPr>
                        <a:t>SOSYAL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16,9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2,33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0,79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16,29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9403473"/>
                  </a:ext>
                </a:extLst>
              </a:tr>
              <a:tr h="705679">
                <a:tc>
                  <a:txBody>
                    <a:bodyPr/>
                    <a:lstStyle/>
                    <a:p>
                      <a:pPr>
                        <a:lnSpc>
                          <a:spcPct val="107000"/>
                        </a:lnSpc>
                        <a:spcAft>
                          <a:spcPts val="800"/>
                        </a:spcAft>
                      </a:pPr>
                      <a:r>
                        <a:rPr lang="tr-TR" sz="1100">
                          <a:effectLst/>
                        </a:rPr>
                        <a:t>MATEMATİK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36,1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2,04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1,86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35,5852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9384925"/>
                  </a:ext>
                </a:extLst>
              </a:tr>
              <a:tr h="705679">
                <a:tc>
                  <a:txBody>
                    <a:bodyPr/>
                    <a:lstStyle/>
                    <a:p>
                      <a:pPr>
                        <a:lnSpc>
                          <a:spcPct val="107000"/>
                        </a:lnSpc>
                        <a:spcAft>
                          <a:spcPts val="800"/>
                        </a:spcAft>
                      </a:pPr>
                      <a:r>
                        <a:rPr lang="tr-TR" sz="1100">
                          <a:effectLst/>
                        </a:rPr>
                        <a:t>FEN BİLİMLERİ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17,5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2,27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0,28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dirty="0">
                          <a:effectLst/>
                        </a:rPr>
                        <a:t>16,8852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7630673"/>
                  </a:ext>
                </a:extLst>
              </a:tr>
            </a:tbl>
          </a:graphicData>
        </a:graphic>
      </p:graphicFrame>
      <p:sp>
        <p:nvSpPr>
          <p:cNvPr id="5" name="Rectangle 1">
            <a:extLst>
              <a:ext uri="{FF2B5EF4-FFF2-40B4-BE49-F238E27FC236}">
                <a16:creationId xmlns:a16="http://schemas.microsoft.com/office/drawing/2014/main" id="{9F1B2255-34EC-9477-26D5-C6B7EF3CD353}"/>
              </a:ext>
            </a:extLst>
          </p:cNvPr>
          <p:cNvSpPr>
            <a:spLocks noChangeArrowheads="1"/>
          </p:cNvSpPr>
          <p:nvPr/>
        </p:nvSpPr>
        <p:spPr bwMode="auto">
          <a:xfrm>
            <a:off x="-1149227" y="-301127"/>
            <a:ext cx="10984756"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TYT-2024</a:t>
            </a:r>
            <a:endParaRPr kumimoji="0" lang="tr-TR" altLang="tr-TR"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5901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DC8187-1EF8-596C-BE43-742A4EE2B2DD}"/>
              </a:ext>
            </a:extLst>
          </p:cNvPr>
          <p:cNvSpPr>
            <a:spLocks noGrp="1"/>
          </p:cNvSpPr>
          <p:nvPr>
            <p:ph type="title"/>
          </p:nvPr>
        </p:nvSpPr>
        <p:spPr/>
        <p:txBody>
          <a:bodyPr/>
          <a:lstStyle/>
          <a:p>
            <a:r>
              <a:rPr lang="tr-TR" b="1" dirty="0"/>
              <a:t>2024 AYT DOĞRU YANLIŞ ANALİZİ</a:t>
            </a:r>
          </a:p>
        </p:txBody>
      </p:sp>
      <p:graphicFrame>
        <p:nvGraphicFramePr>
          <p:cNvPr id="4" name="İçerik Yer Tutucusu 3">
            <a:extLst>
              <a:ext uri="{FF2B5EF4-FFF2-40B4-BE49-F238E27FC236}">
                <a16:creationId xmlns:a16="http://schemas.microsoft.com/office/drawing/2014/main" id="{18E84B3C-B8F2-1A5D-79CE-511A07987182}"/>
              </a:ext>
            </a:extLst>
          </p:cNvPr>
          <p:cNvGraphicFramePr>
            <a:graphicFrameLocks noGrp="1"/>
          </p:cNvGraphicFramePr>
          <p:nvPr>
            <p:ph idx="1"/>
            <p:extLst>
              <p:ext uri="{D42A27DB-BD31-4B8C-83A1-F6EECF244321}">
                <p14:modId xmlns:p14="http://schemas.microsoft.com/office/powerpoint/2010/main" val="2133922333"/>
              </p:ext>
            </p:extLst>
          </p:nvPr>
        </p:nvGraphicFramePr>
        <p:xfrm>
          <a:off x="971600" y="2204864"/>
          <a:ext cx="7056782" cy="3744416"/>
        </p:xfrm>
        <a:graphic>
          <a:graphicData uri="http://schemas.openxmlformats.org/drawingml/2006/table">
            <a:tbl>
              <a:tblPr firstRow="1" firstCol="1" bandRow="1">
                <a:tableStyleId>{912C8C85-51F0-491E-9774-3900AFEF0FD7}</a:tableStyleId>
              </a:tblPr>
              <a:tblGrid>
                <a:gridCol w="1541870">
                  <a:extLst>
                    <a:ext uri="{9D8B030D-6E8A-4147-A177-3AD203B41FA5}">
                      <a16:colId xmlns:a16="http://schemas.microsoft.com/office/drawing/2014/main" val="1076393133"/>
                    </a:ext>
                  </a:extLst>
                </a:gridCol>
                <a:gridCol w="1280221">
                  <a:extLst>
                    <a:ext uri="{9D8B030D-6E8A-4147-A177-3AD203B41FA5}">
                      <a16:colId xmlns:a16="http://schemas.microsoft.com/office/drawing/2014/main" val="191585510"/>
                    </a:ext>
                  </a:extLst>
                </a:gridCol>
                <a:gridCol w="1411045">
                  <a:extLst>
                    <a:ext uri="{9D8B030D-6E8A-4147-A177-3AD203B41FA5}">
                      <a16:colId xmlns:a16="http://schemas.microsoft.com/office/drawing/2014/main" val="145354846"/>
                    </a:ext>
                  </a:extLst>
                </a:gridCol>
                <a:gridCol w="1411823">
                  <a:extLst>
                    <a:ext uri="{9D8B030D-6E8A-4147-A177-3AD203B41FA5}">
                      <a16:colId xmlns:a16="http://schemas.microsoft.com/office/drawing/2014/main" val="2654147778"/>
                    </a:ext>
                  </a:extLst>
                </a:gridCol>
                <a:gridCol w="1411823">
                  <a:extLst>
                    <a:ext uri="{9D8B030D-6E8A-4147-A177-3AD203B41FA5}">
                      <a16:colId xmlns:a16="http://schemas.microsoft.com/office/drawing/2014/main" val="3652536060"/>
                    </a:ext>
                  </a:extLst>
                </a:gridCol>
              </a:tblGrid>
              <a:tr h="462697">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DOĞRU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YANLIŞ</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BOŞ</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HAM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315084"/>
                  </a:ext>
                </a:extLst>
              </a:tr>
              <a:tr h="1430931">
                <a:tc>
                  <a:txBody>
                    <a:bodyPr/>
                    <a:lstStyle/>
                    <a:p>
                      <a:pPr>
                        <a:lnSpc>
                          <a:spcPct val="107000"/>
                        </a:lnSpc>
                        <a:spcAft>
                          <a:spcPts val="800"/>
                        </a:spcAft>
                      </a:pPr>
                      <a:r>
                        <a:rPr lang="tr-TR" sz="1100">
                          <a:effectLst/>
                        </a:rPr>
                        <a:t>TÜRK DİLİ VE EDEBİYAT SOSYAL BİLİMLER 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2,15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1,1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36,7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1,87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9635207"/>
                  </a:ext>
                </a:extLst>
              </a:tr>
              <a:tr h="462697">
                <a:tc>
                  <a:txBody>
                    <a:bodyPr/>
                    <a:lstStyle/>
                    <a:p>
                      <a:pPr>
                        <a:lnSpc>
                          <a:spcPct val="107000"/>
                        </a:lnSpc>
                        <a:spcAft>
                          <a:spcPts val="800"/>
                        </a:spcAft>
                      </a:pPr>
                      <a:r>
                        <a:rPr lang="tr-TR" sz="1100">
                          <a:effectLst/>
                        </a:rPr>
                        <a:t>SOSYAL BİLİMLER 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0,66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0,48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38,9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0,53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9363625"/>
                  </a:ext>
                </a:extLst>
              </a:tr>
              <a:tr h="462697">
                <a:tc>
                  <a:txBody>
                    <a:bodyPr/>
                    <a:lstStyle/>
                    <a:p>
                      <a:pPr>
                        <a:lnSpc>
                          <a:spcPct val="107000"/>
                        </a:lnSpc>
                        <a:spcAft>
                          <a:spcPts val="800"/>
                        </a:spcAft>
                      </a:pPr>
                      <a:r>
                        <a:rPr lang="tr-TR" sz="1100">
                          <a:effectLst/>
                        </a:rPr>
                        <a:t>MATEMATİK TESTİ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dirty="0">
                          <a:effectLst/>
                        </a:rPr>
                        <a:t>30,6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4,77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dirty="0">
                          <a:effectLst/>
                        </a:rPr>
                        <a:t>4,64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29,4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0153710"/>
                  </a:ext>
                </a:extLst>
              </a:tr>
              <a:tr h="462697">
                <a:tc>
                  <a:txBody>
                    <a:bodyPr/>
                    <a:lstStyle/>
                    <a:p>
                      <a:pPr>
                        <a:lnSpc>
                          <a:spcPct val="107000"/>
                        </a:lnSpc>
                        <a:spcAft>
                          <a:spcPts val="800"/>
                        </a:spcAft>
                      </a:pPr>
                      <a:r>
                        <a:rPr lang="tr-TR" sz="1100" dirty="0">
                          <a:effectLst/>
                        </a:rPr>
                        <a:t>FEN BİLİMLERİ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32,7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4,78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2,48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31,5463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2347418"/>
                  </a:ext>
                </a:extLst>
              </a:tr>
              <a:tr h="462697">
                <a:tc>
                  <a:txBody>
                    <a:bodyPr/>
                    <a:lstStyle/>
                    <a:p>
                      <a:pPr>
                        <a:lnSpc>
                          <a:spcPct val="107000"/>
                        </a:lnSpc>
                        <a:spcAft>
                          <a:spcPts val="800"/>
                        </a:spcAft>
                      </a:pPr>
                      <a:r>
                        <a:rPr lang="tr-TR" sz="1100">
                          <a:effectLst/>
                        </a:rPr>
                        <a:t>YABANCI 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66,1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10,8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3,12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dirty="0">
                          <a:effectLst/>
                        </a:rPr>
                        <a:t>63,3529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4936467"/>
                  </a:ext>
                </a:extLst>
              </a:tr>
            </a:tbl>
          </a:graphicData>
        </a:graphic>
      </p:graphicFrame>
    </p:spTree>
    <p:extLst>
      <p:ext uri="{BB962C8B-B14F-4D97-AF65-F5344CB8AC3E}">
        <p14:creationId xmlns:p14="http://schemas.microsoft.com/office/powerpoint/2010/main" val="476293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B2376E7F-9095-8C88-4B4E-778D41C2DBF3}"/>
              </a:ext>
            </a:extLst>
          </p:cNvPr>
          <p:cNvGraphicFramePr>
            <a:graphicFrameLocks noGrp="1"/>
          </p:cNvGraphicFramePr>
          <p:nvPr>
            <p:ph idx="1"/>
            <p:extLst>
              <p:ext uri="{D42A27DB-BD31-4B8C-83A1-F6EECF244321}">
                <p14:modId xmlns:p14="http://schemas.microsoft.com/office/powerpoint/2010/main" val="3754475979"/>
              </p:ext>
            </p:extLst>
          </p:nvPr>
        </p:nvGraphicFramePr>
        <p:xfrm>
          <a:off x="1043609" y="404677"/>
          <a:ext cx="6768752" cy="5904643"/>
        </p:xfrm>
        <a:graphic>
          <a:graphicData uri="http://schemas.openxmlformats.org/drawingml/2006/table">
            <a:tbl>
              <a:tblPr firstRow="1" firstCol="1" bandRow="1">
                <a:tableStyleId>{E8B1032C-EA38-4F05-BA0D-38AFFFC7BED3}</a:tableStyleId>
              </a:tblPr>
              <a:tblGrid>
                <a:gridCol w="1286721">
                  <a:extLst>
                    <a:ext uri="{9D8B030D-6E8A-4147-A177-3AD203B41FA5}">
                      <a16:colId xmlns:a16="http://schemas.microsoft.com/office/drawing/2014/main" val="1514737264"/>
                    </a:ext>
                  </a:extLst>
                </a:gridCol>
                <a:gridCol w="3561085">
                  <a:extLst>
                    <a:ext uri="{9D8B030D-6E8A-4147-A177-3AD203B41FA5}">
                      <a16:colId xmlns:a16="http://schemas.microsoft.com/office/drawing/2014/main" val="1693778299"/>
                    </a:ext>
                  </a:extLst>
                </a:gridCol>
                <a:gridCol w="1188744">
                  <a:extLst>
                    <a:ext uri="{9D8B030D-6E8A-4147-A177-3AD203B41FA5}">
                      <a16:colId xmlns:a16="http://schemas.microsoft.com/office/drawing/2014/main" val="1544376132"/>
                    </a:ext>
                  </a:extLst>
                </a:gridCol>
                <a:gridCol w="732202">
                  <a:extLst>
                    <a:ext uri="{9D8B030D-6E8A-4147-A177-3AD203B41FA5}">
                      <a16:colId xmlns:a16="http://schemas.microsoft.com/office/drawing/2014/main" val="2097716175"/>
                    </a:ext>
                  </a:extLst>
                </a:gridCol>
              </a:tblGrid>
              <a:tr h="197563">
                <a:tc>
                  <a:txBody>
                    <a:bodyPr/>
                    <a:lstStyle/>
                    <a:p>
                      <a:pPr algn="ctr" fontAlgn="ctr">
                        <a:lnSpc>
                          <a:spcPct val="107000"/>
                        </a:lnSpc>
                        <a:spcAft>
                          <a:spcPts val="800"/>
                        </a:spcAft>
                      </a:pPr>
                      <a:r>
                        <a:rPr lang="tr-TR" sz="500" b="1" u="none" strike="noStrike">
                          <a:effectLst/>
                        </a:rPr>
                        <a:t>Üniversite Türü</a:t>
                      </a:r>
                      <a:endParaRPr lang="tr-TR" sz="1100" b="0" i="0" u="none" strike="noStrike">
                        <a:effectLst/>
                        <a:latin typeface="Arial" panose="020B0604020202020204" pitchFamily="34" charset="0"/>
                      </a:endParaRPr>
                    </a:p>
                  </a:txBody>
                  <a:tcPr marL="25168" marR="25168" marT="5393" marB="0" anchor="ctr"/>
                </a:tc>
                <a:tc>
                  <a:txBody>
                    <a:bodyPr/>
                    <a:lstStyle/>
                    <a:p>
                      <a:pPr algn="ctr" fontAlgn="ctr">
                        <a:lnSpc>
                          <a:spcPct val="107000"/>
                        </a:lnSpc>
                        <a:spcAft>
                          <a:spcPts val="800"/>
                        </a:spcAft>
                      </a:pPr>
                      <a:r>
                        <a:rPr lang="tr-TR" sz="500" b="1" u="none" strike="noStrike">
                          <a:effectLst/>
                        </a:rPr>
                        <a:t>Üniversite Adı</a:t>
                      </a:r>
                      <a:endParaRPr lang="tr-TR" sz="1100" b="0" i="0" u="none" strike="noStrike">
                        <a:effectLst/>
                        <a:latin typeface="Arial" panose="020B0604020202020204" pitchFamily="34" charset="0"/>
                      </a:endParaRPr>
                    </a:p>
                  </a:txBody>
                  <a:tcPr marL="25168" marR="25168" marT="5393" marB="0" anchor="ctr"/>
                </a:tc>
                <a:tc>
                  <a:txBody>
                    <a:bodyPr/>
                    <a:lstStyle/>
                    <a:p>
                      <a:pPr algn="ctr" fontAlgn="ctr">
                        <a:lnSpc>
                          <a:spcPct val="107000"/>
                        </a:lnSpc>
                        <a:spcAft>
                          <a:spcPts val="800"/>
                        </a:spcAft>
                      </a:pPr>
                      <a:r>
                        <a:rPr lang="tr-TR" sz="500" b="1" u="none" strike="noStrike">
                          <a:effectLst/>
                        </a:rPr>
                        <a:t>Öğrenci Sayısı</a:t>
                      </a:r>
                      <a:endParaRPr lang="tr-TR" sz="1100" b="0" i="0" u="none" strike="noStrike">
                        <a:effectLst/>
                        <a:latin typeface="Arial" panose="020B0604020202020204" pitchFamily="34" charset="0"/>
                      </a:endParaRPr>
                    </a:p>
                  </a:txBody>
                  <a:tcPr marL="25168" marR="25168" marT="5393" marB="0" anchor="ctr"/>
                </a:tc>
                <a:tc>
                  <a:txBody>
                    <a:bodyPr/>
                    <a:lstStyle/>
                    <a:p>
                      <a:pPr algn="ctr" fontAlgn="b">
                        <a:lnSpc>
                          <a:spcPct val="107000"/>
                        </a:lnSpc>
                        <a:spcAft>
                          <a:spcPts val="800"/>
                        </a:spcAft>
                      </a:pPr>
                      <a:r>
                        <a:rPr lang="tr-TR" sz="500" b="1" u="none" strike="noStrike">
                          <a:effectLst/>
                        </a:rPr>
                        <a:t>Yüzde</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880567676"/>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İSTANBUL TEKNİK ÜNİVERSİTESİ</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23</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22,77</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337814027"/>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İSTANBUL ÜNİVERSİTESİ-CERRAHPAŞA</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9</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8,91</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65754535"/>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dirty="0">
                          <a:solidFill>
                            <a:srgbClr val="000000"/>
                          </a:solidFill>
                          <a:effectLst/>
                        </a:rPr>
                        <a:t>YILDIZ TEKNİK ÜNİVERSİTESİ (İSTANBUL)</a:t>
                      </a:r>
                      <a:endParaRPr lang="tr-TR" sz="1100" b="0" i="0" u="none" strike="noStrike" dirty="0">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9</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8,91</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923335838"/>
                  </a:ext>
                </a:extLst>
              </a:tr>
              <a:tr h="197563">
                <a:tc>
                  <a:txBody>
                    <a:bodyPr/>
                    <a:lstStyle/>
                    <a:p>
                      <a:pPr algn="ctr" fontAlgn="b">
                        <a:lnSpc>
                          <a:spcPct val="107000"/>
                        </a:lnSpc>
                        <a:spcAft>
                          <a:spcPts val="800"/>
                        </a:spcAft>
                      </a:pPr>
                      <a:r>
                        <a:rPr lang="tr-TR" sz="500" b="0" u="none" strike="noStrike" dirty="0">
                          <a:effectLst/>
                        </a:rPr>
                        <a:t>Devlet</a:t>
                      </a:r>
                      <a:endParaRPr lang="tr-TR" sz="1100" b="0" i="0" u="none" strike="noStrike" dirty="0">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BOĞAZİÇİ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7</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6,93</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855350394"/>
                  </a:ext>
                </a:extLst>
              </a:tr>
              <a:tr h="197563">
                <a:tc>
                  <a:txBody>
                    <a:bodyPr/>
                    <a:lstStyle/>
                    <a:p>
                      <a:pPr algn="ctr" fontAlgn="b">
                        <a:lnSpc>
                          <a:spcPct val="107000"/>
                        </a:lnSpc>
                        <a:spcAft>
                          <a:spcPts val="800"/>
                        </a:spcAft>
                      </a:pPr>
                      <a:r>
                        <a:rPr lang="tr-TR" sz="500" b="0" u="none" strike="noStrike" dirty="0">
                          <a:effectLst/>
                        </a:rPr>
                        <a:t>Devlet</a:t>
                      </a:r>
                      <a:endParaRPr lang="tr-TR" sz="1100" b="0" i="0" u="none" strike="noStrike" dirty="0">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İSTANBUL ÜNİVERSİTESİ</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7</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6,93</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2743489756"/>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MARMARA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7</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dirty="0">
                          <a:effectLst/>
                        </a:rPr>
                        <a:t>6,93</a:t>
                      </a:r>
                      <a:endParaRPr lang="tr-TR" sz="1100" b="0" i="0" u="none" strike="noStrike" dirty="0">
                        <a:effectLst/>
                        <a:latin typeface="Arial" panose="020B0604020202020204" pitchFamily="34" charset="0"/>
                      </a:endParaRPr>
                    </a:p>
                  </a:txBody>
                  <a:tcPr marL="25168" marR="25168" marT="5393" marB="0" anchor="b"/>
                </a:tc>
                <a:extLst>
                  <a:ext uri="{0D108BD9-81ED-4DB2-BD59-A6C34878D82A}">
                    <a16:rowId xmlns:a16="http://schemas.microsoft.com/office/drawing/2014/main" val="1089466952"/>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dirty="0">
                          <a:solidFill>
                            <a:srgbClr val="000000"/>
                          </a:solidFill>
                          <a:effectLst/>
                        </a:rPr>
                        <a:t>KOÇ ÜNİVERSİTESİ (İSTANBUL)</a:t>
                      </a:r>
                      <a:endParaRPr lang="tr-TR" sz="1100" b="0" i="0" u="none" strike="noStrike" dirty="0">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6</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5,94</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4218392356"/>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İHSAN DOĞRAMACI BİLKENT ÜNİVERSİTESİ (ANKARA)</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3</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2,97</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2487079748"/>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SAĞLIK BİLİMLERİ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3</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2,97</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2233601830"/>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BAHÇEŞEHİR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2</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1,98</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1560780519"/>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BİRUNİ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2</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1,98</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2200901701"/>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ESKİŞEHİR OSMANGAZİ ÜNİVERSİTESİ</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2</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1,98</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2428553173"/>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dirty="0">
                          <a:solidFill>
                            <a:srgbClr val="000000"/>
                          </a:solidFill>
                          <a:effectLst/>
                        </a:rPr>
                        <a:t>İSTANBUL AYDIN ÜNİVERSİTESİ</a:t>
                      </a:r>
                      <a:endParaRPr lang="tr-TR" sz="1100" b="0" i="0" u="none" strike="noStrike" dirty="0">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2</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1,98</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63692958"/>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dirty="0">
                          <a:solidFill>
                            <a:srgbClr val="000000"/>
                          </a:solidFill>
                          <a:effectLst/>
                        </a:rPr>
                        <a:t>İSTİNYE ÜNİVERSİTESİ (İSTANBUL)</a:t>
                      </a:r>
                      <a:endParaRPr lang="tr-TR" sz="1100" b="0" i="0" u="none" strike="noStrike" dirty="0">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2</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1,98</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3130870205"/>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KOCAELİ ÜNİVERSİTESİ</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2</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1,98</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3066104812"/>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ORTA DOĞU TEKNİK ÜNİVERSİTESİ (ANKARA)</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dirty="0">
                          <a:effectLst/>
                        </a:rPr>
                        <a:t>2</a:t>
                      </a:r>
                      <a:endParaRPr lang="tr-TR" sz="1100" b="0" i="0" u="none" strike="noStrike" dirty="0">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1,98</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1648684932"/>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TÜRK-ALMAN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2</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1,98</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1275989162"/>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ALTINBAŞ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350068371"/>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BAŞKENT ÜNİVERSİTESİ (ANKARA)</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1740862"/>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BEZM-İ ÂLEM VAKIF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1859247460"/>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ERCİYES ÜNİVERSİTESİ (KAYSERİ)</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914599651"/>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GALATASARAY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447743461"/>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GAZİ ÜNİVERSİTESİ (ANKARA)</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2548995860"/>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İSTANBUL ATLAS ÜNİVERSİTESİ</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4011044554"/>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İSTANBUL MEDENİYET ÜNİVERSİTESİ</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342307251"/>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KARADENİZ TEKNİK ÜNİVERSİTESİ (TRABZON)</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3301033069"/>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ÖZYEĞİN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165136970"/>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SABANCI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592636447"/>
                  </a:ext>
                </a:extLst>
              </a:tr>
              <a:tr h="175316">
                <a:tc>
                  <a:txBody>
                    <a:bodyPr/>
                    <a:lstStyle/>
                    <a:p>
                      <a:pPr algn="ctr" fontAlgn="b">
                        <a:lnSpc>
                          <a:spcPct val="107000"/>
                        </a:lnSpc>
                        <a:spcAft>
                          <a:spcPts val="800"/>
                        </a:spcAft>
                      </a:pPr>
                      <a:r>
                        <a:rPr lang="tr-TR" sz="500" b="0" u="none" strike="noStrike">
                          <a:effectLst/>
                        </a:rPr>
                        <a:t> </a:t>
                      </a:r>
                      <a:endParaRPr lang="tr-TR" sz="1100" b="0" i="0" u="none" strike="noStrike">
                        <a:effectLst/>
                        <a:latin typeface="Arial" panose="020B0604020202020204" pitchFamily="34" charset="0"/>
                      </a:endParaRPr>
                    </a:p>
                  </a:txBody>
                  <a:tcPr marL="25168" marR="25168" marT="5393" marB="0" anchor="b"/>
                </a:tc>
                <a:tc>
                  <a:txBody>
                    <a:bodyPr/>
                    <a:lstStyle/>
                    <a:p>
                      <a:pPr algn="l" fontAlgn="b">
                        <a:lnSpc>
                          <a:spcPct val="107000"/>
                        </a:lnSpc>
                        <a:spcAft>
                          <a:spcPts val="800"/>
                        </a:spcAft>
                      </a:pPr>
                      <a:r>
                        <a:rPr lang="tr-TR" sz="500" b="0" u="none" strike="noStrike">
                          <a:effectLst/>
                        </a:rPr>
                        <a:t> </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101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dirty="0">
                          <a:effectLst/>
                        </a:rPr>
                        <a:t>100,00</a:t>
                      </a:r>
                      <a:endParaRPr lang="tr-TR" sz="1100" b="0" i="0" u="none" strike="noStrike" dirty="0">
                        <a:effectLst/>
                        <a:latin typeface="Arial" panose="020B0604020202020204" pitchFamily="34" charset="0"/>
                      </a:endParaRPr>
                    </a:p>
                  </a:txBody>
                  <a:tcPr marL="25168" marR="25168" marT="5393" marB="0" anchor="b"/>
                </a:tc>
                <a:extLst>
                  <a:ext uri="{0D108BD9-81ED-4DB2-BD59-A6C34878D82A}">
                    <a16:rowId xmlns:a16="http://schemas.microsoft.com/office/drawing/2014/main" val="3568559917"/>
                  </a:ext>
                </a:extLst>
              </a:tr>
            </a:tbl>
          </a:graphicData>
        </a:graphic>
      </p:graphicFrame>
    </p:spTree>
    <p:extLst>
      <p:ext uri="{BB962C8B-B14F-4D97-AF65-F5344CB8AC3E}">
        <p14:creationId xmlns:p14="http://schemas.microsoft.com/office/powerpoint/2010/main" val="1026631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a:extLst>
              <a:ext uri="{FF2B5EF4-FFF2-40B4-BE49-F238E27FC236}">
                <a16:creationId xmlns:a16="http://schemas.microsoft.com/office/drawing/2014/main" id="{A5EE1542-20AD-D138-11D7-DCCBC9FD08AC}"/>
              </a:ext>
            </a:extLst>
          </p:cNvPr>
          <p:cNvGraphicFramePr>
            <a:graphicFrameLocks noChangeAspect="1"/>
          </p:cNvGraphicFramePr>
          <p:nvPr>
            <p:extLst>
              <p:ext uri="{D42A27DB-BD31-4B8C-83A1-F6EECF244321}">
                <p14:modId xmlns:p14="http://schemas.microsoft.com/office/powerpoint/2010/main" val="2738859588"/>
              </p:ext>
            </p:extLst>
          </p:nvPr>
        </p:nvGraphicFramePr>
        <p:xfrm>
          <a:off x="611560" y="346075"/>
          <a:ext cx="7488832" cy="6165850"/>
        </p:xfrm>
        <a:graphic>
          <a:graphicData uri="http://schemas.openxmlformats.org/presentationml/2006/ole">
            <mc:AlternateContent xmlns:mc="http://schemas.openxmlformats.org/markup-compatibility/2006">
              <mc:Choice xmlns:v="urn:schemas-microsoft-com:vml" Requires="v">
                <p:oleObj name="Document" r:id="rId2" imgW="5761150" imgH="6165581" progId="Word.Document.12">
                  <p:embed/>
                </p:oleObj>
              </mc:Choice>
              <mc:Fallback>
                <p:oleObj name="Document" r:id="rId2" imgW="5761150" imgH="6165581" progId="Word.Document.12">
                  <p:embed/>
                  <p:pic>
                    <p:nvPicPr>
                      <p:cNvPr id="4" name="Nesne 3">
                        <a:extLst>
                          <a:ext uri="{FF2B5EF4-FFF2-40B4-BE49-F238E27FC236}">
                            <a16:creationId xmlns:a16="http://schemas.microsoft.com/office/drawing/2014/main" id="{A5EE1542-20AD-D138-11D7-DCCBC9FD08AC}"/>
                          </a:ext>
                        </a:extLst>
                      </p:cNvPr>
                      <p:cNvPicPr/>
                      <p:nvPr/>
                    </p:nvPicPr>
                    <p:blipFill>
                      <a:blip r:embed="rId3"/>
                      <a:stretch>
                        <a:fillRect/>
                      </a:stretch>
                    </p:blipFill>
                    <p:spPr>
                      <a:xfrm>
                        <a:off x="611560" y="346075"/>
                        <a:ext cx="7488832" cy="6165850"/>
                      </a:xfrm>
                      <a:prstGeom prst="rect">
                        <a:avLst/>
                      </a:prstGeom>
                    </p:spPr>
                  </p:pic>
                </p:oleObj>
              </mc:Fallback>
            </mc:AlternateContent>
          </a:graphicData>
        </a:graphic>
      </p:graphicFrame>
    </p:spTree>
    <p:extLst>
      <p:ext uri="{BB962C8B-B14F-4D97-AF65-F5344CB8AC3E}">
        <p14:creationId xmlns:p14="http://schemas.microsoft.com/office/powerpoint/2010/main" val="597773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866330"/>
          </a:xfrm>
        </p:spPr>
        <p:txBody>
          <a:bodyPr>
            <a:normAutofit/>
          </a:bodyPr>
          <a:lstStyle/>
          <a:p>
            <a:r>
              <a:rPr lang="tr-TR" dirty="0"/>
              <a:t>TÜM ÜNİVERSİTE ÖĞRENCİ ADAYLARINA BAŞARILAR DİLERİZ</a:t>
            </a:r>
          </a:p>
        </p:txBody>
      </p:sp>
      <p:sp>
        <p:nvSpPr>
          <p:cNvPr id="3" name="İçerik Yer Tutucusu 2"/>
          <p:cNvSpPr>
            <a:spLocks noGrp="1"/>
          </p:cNvSpPr>
          <p:nvPr>
            <p:ph idx="1"/>
          </p:nvPr>
        </p:nvSpPr>
        <p:spPr>
          <a:xfrm>
            <a:off x="683568" y="2348880"/>
            <a:ext cx="8136904" cy="4320480"/>
          </a:xfrm>
        </p:spPr>
        <p:txBody>
          <a:bodyPr>
            <a:normAutofit/>
          </a:bodyPr>
          <a:lstStyle/>
          <a:p>
            <a:pPr marL="0" indent="0" algn="ctr">
              <a:buNone/>
            </a:pPr>
            <a:endParaRPr lang="tr-TR" sz="3400" b="1" dirty="0">
              <a:solidFill>
                <a:schemeClr val="accent2">
                  <a:lumMod val="50000"/>
                </a:schemeClr>
              </a:solidFill>
            </a:endParaRPr>
          </a:p>
          <a:p>
            <a:pPr marL="0" indent="0" algn="ctr">
              <a:buNone/>
            </a:pPr>
            <a:endParaRPr lang="tr-TR" sz="3400" b="1" dirty="0">
              <a:solidFill>
                <a:schemeClr val="accent2">
                  <a:lumMod val="50000"/>
                </a:schemeClr>
              </a:solidFill>
            </a:endParaRPr>
          </a:p>
          <a:p>
            <a:pPr marL="0" indent="0" algn="ctr">
              <a:buNone/>
            </a:pPr>
            <a:endParaRPr lang="tr-TR" sz="3400" b="1" dirty="0">
              <a:solidFill>
                <a:schemeClr val="accent2">
                  <a:lumMod val="50000"/>
                </a:schemeClr>
              </a:solidFill>
            </a:endParaRPr>
          </a:p>
          <a:p>
            <a:pPr marL="0" indent="0" algn="ctr">
              <a:buNone/>
            </a:pPr>
            <a:r>
              <a:rPr lang="tr-TR" sz="2400" b="1" dirty="0">
                <a:solidFill>
                  <a:srgbClr val="FF0000"/>
                </a:solidFill>
              </a:rPr>
              <a:t>Lütfen öncelikle resmi kurumlardan (YÖK, ÖSYM, MEB vb.) yapılan duyuruları dikkate alınız.</a:t>
            </a:r>
          </a:p>
          <a:p>
            <a:pPr marL="0" indent="0" algn="ctr">
              <a:buNone/>
            </a:pPr>
            <a:endParaRPr lang="tr-TR" sz="2200" b="1"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8892480" cy="994122"/>
          </a:xfrm>
        </p:spPr>
        <p:txBody>
          <a:bodyPr>
            <a:normAutofit/>
          </a:bodyPr>
          <a:lstStyle/>
          <a:p>
            <a:r>
              <a:rPr lang="tr-TR" sz="3800" b="1" dirty="0">
                <a:solidFill>
                  <a:srgbClr val="C00000"/>
                </a:solidFill>
              </a:rPr>
              <a:t>SAYISAL MANTIK (40 MATEMATİK 20 FEN)</a:t>
            </a:r>
          </a:p>
        </p:txBody>
      </p:sp>
      <p:sp>
        <p:nvSpPr>
          <p:cNvPr id="3" name="İçerik Yer Tutucusu 2"/>
          <p:cNvSpPr>
            <a:spLocks noGrp="1"/>
          </p:cNvSpPr>
          <p:nvPr>
            <p:ph idx="1"/>
          </p:nvPr>
        </p:nvSpPr>
        <p:spPr>
          <a:xfrm>
            <a:off x="251520" y="1268760"/>
            <a:ext cx="8640960" cy="5256584"/>
          </a:xfrm>
        </p:spPr>
        <p:txBody>
          <a:bodyPr>
            <a:normAutofit/>
          </a:bodyPr>
          <a:lstStyle/>
          <a:p>
            <a:r>
              <a:rPr lang="tr-TR" dirty="0"/>
              <a:t>Amaç Matematik ve Fen Soruları ile;</a:t>
            </a:r>
          </a:p>
          <a:p>
            <a:r>
              <a:rPr lang="tr-TR" dirty="0"/>
              <a:t> Temel matematik ve Fen Bilimleri alanında, bilim kavramlarını kullanma ve bu kavramları kullanarak işlem yapma, temel matematiksel ilişkilerden yararlanarak soyut işlemler yapma, temel matematik prensiplerini ve işlemlerini gündelik hayatta uygulama becerileri ölçülecektir.</a:t>
            </a:r>
          </a:p>
          <a:p>
            <a:r>
              <a:rPr lang="tr-TR" b="1" u="sng" dirty="0">
                <a:solidFill>
                  <a:srgbClr val="0070C0"/>
                </a:solidFill>
              </a:rPr>
              <a:t>Adayın Fen Bilimleri alanına olan yatkınlığını ve temel bilgi birikimini ölçmek için yapılacaktır.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0070C0"/>
                </a:solidFill>
              </a:rPr>
              <a:t>TYT KAPSAMI </a:t>
            </a:r>
          </a:p>
        </p:txBody>
      </p:sp>
      <p:sp>
        <p:nvSpPr>
          <p:cNvPr id="3" name="İçerik Yer Tutucusu 2"/>
          <p:cNvSpPr>
            <a:spLocks noGrp="1"/>
          </p:cNvSpPr>
          <p:nvPr>
            <p:ph idx="1"/>
          </p:nvPr>
        </p:nvSpPr>
        <p:spPr/>
        <p:txBody>
          <a:bodyPr/>
          <a:lstStyle/>
          <a:p>
            <a:r>
              <a:rPr lang="tr-TR" dirty="0"/>
              <a:t>TARİH: 9-10. sınıf ve İnkılap Tarihi</a:t>
            </a:r>
          </a:p>
          <a:p>
            <a:r>
              <a:rPr lang="tr-TR" dirty="0"/>
              <a:t>Coğrafya: 9-10. sınıf</a:t>
            </a:r>
          </a:p>
          <a:p>
            <a:r>
              <a:rPr lang="tr-TR" dirty="0"/>
              <a:t>Felsefe (Ortak Zorunlu Felsefedir) </a:t>
            </a:r>
          </a:p>
          <a:p>
            <a:r>
              <a:rPr lang="tr-TR" dirty="0"/>
              <a:t>Din Kültürü: (Ortak Zorunlu) </a:t>
            </a:r>
          </a:p>
          <a:p>
            <a:r>
              <a:rPr lang="tr-TR" dirty="0"/>
              <a:t>Fizik, Kimya Biyoloji: 9. ve 10. sınıf. </a:t>
            </a:r>
          </a:p>
          <a:p>
            <a:r>
              <a:rPr lang="tr-TR" dirty="0"/>
              <a:t>Matematik: 9. ve 10. Sınıf (Mat-</a:t>
            </a:r>
            <a:r>
              <a:rPr lang="tr-TR" dirty="0" err="1"/>
              <a:t>Geo</a:t>
            </a:r>
            <a:r>
              <a:rPr lang="tr-TR" dirty="0"/>
              <a:t> Konuları)</a:t>
            </a:r>
          </a:p>
          <a:p>
            <a:r>
              <a:rPr lang="tr-TR" dirty="0"/>
              <a:t>Türkçe: Dil Anlatım Dersi ve Paragraf Konuları</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solidFill>
                  <a:srgbClr val="0070C0"/>
                </a:solidFill>
              </a:rPr>
              <a:t>TYT UYGULANIŞI</a:t>
            </a:r>
          </a:p>
        </p:txBody>
      </p:sp>
      <p:sp>
        <p:nvSpPr>
          <p:cNvPr id="3" name="İçerik Yer Tutucusu 2"/>
          <p:cNvSpPr>
            <a:spLocks noGrp="1"/>
          </p:cNvSpPr>
          <p:nvPr>
            <p:ph idx="1"/>
          </p:nvPr>
        </p:nvSpPr>
        <p:spPr>
          <a:xfrm>
            <a:off x="457200" y="1484784"/>
            <a:ext cx="8229600" cy="5112568"/>
          </a:xfrm>
        </p:spPr>
        <p:txBody>
          <a:bodyPr>
            <a:normAutofit/>
          </a:bodyPr>
          <a:lstStyle/>
          <a:p>
            <a:r>
              <a:rPr lang="tr-TR" sz="2400" b="1" dirty="0"/>
              <a:t>HAZİRANDA CUMARTESİ GÜNÜ UYGULANACAKTIR</a:t>
            </a:r>
          </a:p>
          <a:p>
            <a:endParaRPr lang="tr-TR" sz="2400" b="1" dirty="0"/>
          </a:p>
          <a:p>
            <a:r>
              <a:rPr lang="tr-TR" sz="2400" b="1" dirty="0"/>
              <a:t>TEK SORU KİTAPÇIĞI DAĞITILACAKTIR.</a:t>
            </a:r>
          </a:p>
          <a:p>
            <a:pPr marL="0" indent="0">
              <a:buNone/>
            </a:pPr>
            <a:endParaRPr lang="tr-TR" sz="2400" b="1" dirty="0"/>
          </a:p>
          <a:p>
            <a:r>
              <a:rPr lang="tr-TR" sz="2400" b="1" dirty="0"/>
              <a:t>TYT BAŞLAMA SAATİ 10:15, SALONA SON GİRİŞ 10:00</a:t>
            </a:r>
          </a:p>
          <a:p>
            <a:endParaRPr lang="tr-TR" sz="2400" b="1" dirty="0"/>
          </a:p>
          <a:p>
            <a:r>
              <a:rPr lang="tr-TR" sz="2400" b="1" dirty="0"/>
              <a:t>4 YANLIŞ BİR DOĞRUYU GÖTÜRECEKTİR.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152128"/>
          </a:xfrm>
        </p:spPr>
        <p:txBody>
          <a:bodyPr>
            <a:normAutofit/>
          </a:bodyPr>
          <a:lstStyle/>
          <a:p>
            <a:r>
              <a:rPr lang="tr-TR" b="1" dirty="0"/>
              <a:t>TYT SORU DAĞILIMLAR </a:t>
            </a:r>
            <a:r>
              <a:rPr lang="tr-TR" b="1" dirty="0">
                <a:solidFill>
                  <a:schemeClr val="tx2"/>
                </a:solidFill>
              </a:rPr>
              <a:t>(</a:t>
            </a:r>
            <a:r>
              <a:rPr lang="tr-TR" sz="3800" b="1" dirty="0">
                <a:solidFill>
                  <a:schemeClr val="tx2"/>
                </a:solidFill>
              </a:rPr>
              <a:t>135 </a:t>
            </a:r>
            <a:r>
              <a:rPr lang="tr-TR" sz="3800" b="1" dirty="0" err="1">
                <a:solidFill>
                  <a:schemeClr val="tx2"/>
                </a:solidFill>
              </a:rPr>
              <a:t>dk</a:t>
            </a:r>
            <a:r>
              <a:rPr lang="tr-TR" sz="3800" b="1" dirty="0">
                <a:solidFill>
                  <a:schemeClr val="tx2"/>
                </a:solidFill>
              </a:rPr>
              <a:t>)</a:t>
            </a:r>
          </a:p>
        </p:txBody>
      </p:sp>
      <p:sp>
        <p:nvSpPr>
          <p:cNvPr id="3" name="İçerik Yer Tutucusu 2"/>
          <p:cNvSpPr>
            <a:spLocks noGrp="1"/>
          </p:cNvSpPr>
          <p:nvPr>
            <p:ph idx="1"/>
          </p:nvPr>
        </p:nvSpPr>
        <p:spPr>
          <a:xfrm>
            <a:off x="457200" y="1600201"/>
            <a:ext cx="7283152" cy="3989040"/>
          </a:xfrm>
        </p:spPr>
        <p:txBody>
          <a:bodyPr/>
          <a:lstStyle/>
          <a:p>
            <a:endParaRPr lang="tr-TR" dirty="0"/>
          </a:p>
        </p:txBody>
      </p:sp>
      <p:pic>
        <p:nvPicPr>
          <p:cNvPr id="1026" name="Picture 2" descr="C:\Users\Senay\Desktop\2020 YKS SÜRECİ\sour sayıs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256543"/>
            <a:ext cx="5077793" cy="5426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0070C0"/>
                </a:solidFill>
              </a:rPr>
              <a:t>ADAYLARA TAVSİYEMİZ</a:t>
            </a:r>
          </a:p>
        </p:txBody>
      </p:sp>
      <p:sp>
        <p:nvSpPr>
          <p:cNvPr id="3" name="İçerik Yer Tutucusu 2"/>
          <p:cNvSpPr>
            <a:spLocks noGrp="1"/>
          </p:cNvSpPr>
          <p:nvPr>
            <p:ph idx="1"/>
          </p:nvPr>
        </p:nvSpPr>
        <p:spPr>
          <a:xfrm>
            <a:off x="457200" y="1600200"/>
            <a:ext cx="8229600" cy="4925144"/>
          </a:xfrm>
        </p:spPr>
        <p:txBody>
          <a:bodyPr>
            <a:normAutofit/>
          </a:bodyPr>
          <a:lstStyle/>
          <a:p>
            <a:r>
              <a:rPr lang="tr-TR" sz="3000" dirty="0"/>
              <a:t>TYT’de tüm adaylar sınavda sorulan 4 testin hepsinden (TYT, AYT ve YDT için)alan ayrımı olmadan puan almaktadır. Bundan dolayı adayların tüm soruları yanıtlamaya çalışmaları önerilir. </a:t>
            </a:r>
          </a:p>
          <a:p>
            <a:pPr marL="0" indent="0">
              <a:buNone/>
            </a:pPr>
            <a:endParaRPr lang="tr-TR" sz="3000" dirty="0"/>
          </a:p>
          <a:p>
            <a:r>
              <a:rPr lang="tr-TR" sz="3000" dirty="0">
                <a:solidFill>
                  <a:srgbClr val="C00000"/>
                </a:solidFill>
              </a:rPr>
              <a:t>Türkçe ya da Matematik testlerinin en az birinden 0,5 net çıkartan adayın TYT puanı hesaplanacaktır. </a:t>
            </a:r>
          </a:p>
          <a:p>
            <a:endParaRPr lang="tr-TR" sz="3000" dirty="0"/>
          </a:p>
          <a:p>
            <a:pPr marL="0" indent="0">
              <a:buNone/>
            </a:pPr>
            <a:r>
              <a:rPr lang="tr-TR" sz="2400" dirty="0">
                <a:solidFill>
                  <a:srgbClr val="C00000"/>
                </a:solidFill>
              </a:rPr>
              <a:t> </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TotalTime>
  <Words>1635</Words>
  <Application>Microsoft Office PowerPoint</Application>
  <PresentationFormat>Ekran Gösterisi (4:3)</PresentationFormat>
  <Paragraphs>460</Paragraphs>
  <Slides>44</Slides>
  <Notes>1</Notes>
  <HiddenSlides>0</HiddenSlides>
  <MMClips>0</MMClips>
  <ScaleCrop>false</ScaleCrop>
  <HeadingPairs>
    <vt:vector size="8" baseType="variant">
      <vt:variant>
        <vt:lpstr>Kullanılan Yazı Tipleri</vt:lpstr>
      </vt:variant>
      <vt:variant>
        <vt:i4>3</vt:i4>
      </vt:variant>
      <vt:variant>
        <vt:lpstr>Tema</vt:lpstr>
      </vt:variant>
      <vt:variant>
        <vt:i4>1</vt:i4>
      </vt:variant>
      <vt:variant>
        <vt:lpstr>Eklenmiş OLE Hizmet Programları</vt:lpstr>
      </vt:variant>
      <vt:variant>
        <vt:i4>1</vt:i4>
      </vt:variant>
      <vt:variant>
        <vt:lpstr>Slayt Başlıkları</vt:lpstr>
      </vt:variant>
      <vt:variant>
        <vt:i4>44</vt:i4>
      </vt:variant>
    </vt:vector>
  </HeadingPairs>
  <TitlesOfParts>
    <vt:vector size="49" baseType="lpstr">
      <vt:lpstr>Aptos</vt:lpstr>
      <vt:lpstr>Arial</vt:lpstr>
      <vt:lpstr>Calibri</vt:lpstr>
      <vt:lpstr>Ofis Teması</vt:lpstr>
      <vt:lpstr>Document</vt:lpstr>
      <vt:lpstr> </vt:lpstr>
      <vt:lpstr>YKS SINAVLARI:</vt:lpstr>
      <vt:lpstr>TYT NEDİR? (BİRİNCİ AŞAMA SINAVI) TEMEL YETENEK TESTİ</vt:lpstr>
      <vt:lpstr>SÖZEL MANTIK (40 TÜRKÇE 20 SOSYAL)</vt:lpstr>
      <vt:lpstr>SAYISAL MANTIK (40 MATEMATİK 20 FEN)</vt:lpstr>
      <vt:lpstr>TYT KAPSAMI </vt:lpstr>
      <vt:lpstr>TYT UYGULANIŞI</vt:lpstr>
      <vt:lpstr>TYT SORU DAĞILIMLAR (135 dk)</vt:lpstr>
      <vt:lpstr>ADAYLARA TAVSİYEMİZ</vt:lpstr>
      <vt:lpstr>PowerPoint Sunusu</vt:lpstr>
      <vt:lpstr>TYT’de ders başına her bir netin yaklaşık değeri</vt:lpstr>
      <vt:lpstr>TYT’DE PUANI HESAPLANANLAR</vt:lpstr>
      <vt:lpstr>TYT PUANI İLE ASKER ve POLİS MESLEK YÜKSEKOKULU ÖN BAŞVURULARI</vt:lpstr>
      <vt:lpstr>YKS’DE İKİNCİ AŞAMA SINAVLARI:</vt:lpstr>
      <vt:lpstr>AYT ve YDT UYGULANIŞI  </vt:lpstr>
      <vt:lpstr>AYT DERS KAPSAMLARI ve SORU SAYILARI </vt:lpstr>
      <vt:lpstr>Tarih-1 ve Coğrafya-1 Kapsamı</vt:lpstr>
      <vt:lpstr>Sosyal Bilimler-2 Sınavı: </vt:lpstr>
      <vt:lpstr>Sosyal Bilimler-2 Ders Kapsamları</vt:lpstr>
      <vt:lpstr>Fen Bilimleri Sınavı:  Bu derslerin tüm lise müfredatını kapsar. </vt:lpstr>
      <vt:lpstr>Matematik Sınavı:    Tüm Lise Matematik ve Geometri konularını kapsamaktadır.   Yaklaşık 30 mat 10 geometri sorusu sorulacaktır</vt:lpstr>
      <vt:lpstr>Dil Sınavı:</vt:lpstr>
      <vt:lpstr>AYT UYGULANIŞI</vt:lpstr>
      <vt:lpstr>ALAN YETERLİKİK TESTİ SÜRELERİ </vt:lpstr>
      <vt:lpstr>PowerPoint Sunusu</vt:lpstr>
      <vt:lpstr>PowerPoint Sunusu</vt:lpstr>
      <vt:lpstr>PowerPoint Sunusu</vt:lpstr>
      <vt:lpstr>PowerPoint Sunusu</vt:lpstr>
      <vt:lpstr>PowerPoint Sunusu</vt:lpstr>
      <vt:lpstr>HATIRLATMALAR</vt:lpstr>
      <vt:lpstr>AYT puanları birbirinden bağımsız hesaplanır </vt:lpstr>
      <vt:lpstr>YKS ALANLARI VE PUAN TÜRLERİ:</vt:lpstr>
      <vt:lpstr>EŞİT AĞIRLIK / TÜRKÇE MATEMATİK ALAN</vt:lpstr>
      <vt:lpstr>SAYISAL / MATEMATİK FEN ALAN</vt:lpstr>
      <vt:lpstr>BAŞARI SINIRLAMASI ŞARTI:</vt:lpstr>
      <vt:lpstr>ÖZEL YETENEKLE ÖĞRENCİ ALAN</vt:lpstr>
      <vt:lpstr>2024 YKS VERİLERİ</vt:lpstr>
      <vt:lpstr>PowerPoint Sunusu</vt:lpstr>
      <vt:lpstr>PowerPoint Sunusu</vt:lpstr>
      <vt:lpstr>2024 TYT DOĞRU YANLIŞ ANALİZİ</vt:lpstr>
      <vt:lpstr>2024 AYT DOĞRU YANLIŞ ANALİZİ</vt:lpstr>
      <vt:lpstr>PowerPoint Sunusu</vt:lpstr>
      <vt:lpstr>PowerPoint Sunusu</vt:lpstr>
      <vt:lpstr>TÜM ÜNİVERSİTE ÖĞRENCİ ADAYLARINA BAŞARILAR DİLERİZ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ÖSYS YENİ SİSTEM BİLGİLENDİRMESİ (09/11/2017)</dc:title>
  <dc:creator>Senay</dc:creator>
  <cp:lastModifiedBy>HP</cp:lastModifiedBy>
  <cp:revision>175</cp:revision>
  <dcterms:created xsi:type="dcterms:W3CDTF">2017-11-09T20:14:00Z</dcterms:created>
  <dcterms:modified xsi:type="dcterms:W3CDTF">2024-11-06T10:24:00Z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FAA1378C690143AFAA1DD95E8618294A_12</vt:lpwstr>
  </property>
  <property fmtid="{D5CDD505-2E9C-101B-9397-08002B2CF9AE}" pid="3" name="KSOProductBuildVer">
    <vt:lpwstr>1033-12.2.0.13201</vt:lpwstr>
  </property>
</Properties>
</file>